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259" r:id="rId4"/>
    <p:sldId id="260" r:id="rId5"/>
    <p:sldId id="295" r:id="rId6"/>
    <p:sldId id="296" r:id="rId7"/>
    <p:sldId id="262" r:id="rId8"/>
    <p:sldId id="263" r:id="rId9"/>
    <p:sldId id="286" r:id="rId10"/>
    <p:sldId id="298" r:id="rId11"/>
    <p:sldId id="299" r:id="rId12"/>
    <p:sldId id="300" r:id="rId13"/>
    <p:sldId id="287" r:id="rId14"/>
    <p:sldId id="288" r:id="rId15"/>
    <p:sldId id="270" r:id="rId16"/>
    <p:sldId id="292" r:id="rId17"/>
    <p:sldId id="271" r:id="rId18"/>
    <p:sldId id="275" r:id="rId19"/>
    <p:sldId id="264" r:id="rId20"/>
    <p:sldId id="276" r:id="rId21"/>
    <p:sldId id="293" r:id="rId22"/>
    <p:sldId id="294" r:id="rId23"/>
  </p:sldIdLst>
  <p:sldSz cx="9144000" cy="5143500" type="screen16x9"/>
  <p:notesSz cx="6797675" cy="9926638"/>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3510" autoAdjust="0"/>
  </p:normalViewPr>
  <p:slideViewPr>
    <p:cSldViewPr>
      <p:cViewPr varScale="1">
        <p:scale>
          <a:sx n="57" d="100"/>
          <a:sy n="57" d="100"/>
        </p:scale>
        <p:origin x="48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AEEC05DF-E591-43F1-AECE-56CB4DC4C294}" type="datetimeFigureOut">
              <a:rPr lang="en-GB" smtClean="0"/>
              <a:t>09/12/2019</a:t>
            </a:fld>
            <a:endParaRPr lang="en-GB"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81ECD674-32D6-4D40-81D5-02E988D03A1B}" type="slidenum">
              <a:rPr lang="en-GB" smtClean="0"/>
              <a:t>‹#›</a:t>
            </a:fld>
            <a:endParaRPr lang="en-GB" dirty="0"/>
          </a:p>
        </p:txBody>
      </p:sp>
    </p:spTree>
    <p:extLst>
      <p:ext uri="{BB962C8B-B14F-4D97-AF65-F5344CB8AC3E}">
        <p14:creationId xmlns:p14="http://schemas.microsoft.com/office/powerpoint/2010/main" val="2021159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5859246E-FDA6-43E7-86EC-8CD4E305FE9E}" type="datetimeFigureOut">
              <a:rPr lang="en-GB" smtClean="0"/>
              <a:t>09/12/2019</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AEB66A08-FCC8-4E04-B58E-BD624C1F8298}" type="slidenum">
              <a:rPr lang="en-GB" smtClean="0"/>
              <a:t>‹#›</a:t>
            </a:fld>
            <a:endParaRPr lang="en-GB" dirty="0"/>
          </a:p>
        </p:txBody>
      </p:sp>
    </p:spTree>
    <p:extLst>
      <p:ext uri="{BB962C8B-B14F-4D97-AF65-F5344CB8AC3E}">
        <p14:creationId xmlns:p14="http://schemas.microsoft.com/office/powerpoint/2010/main" val="51198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emontfortuniversity.sharepoint.com/sites/support365/SitePages/Home.aspx"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mailto:office365feedback@dmu.ac.uk" TargetMode="External"/><Relationship Id="rId4" Type="http://schemas.openxmlformats.org/officeDocument/2006/relationships/hyperlink" Target="https://support.office.com/en-gb/office-training-cente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itmsservicedesk@dmu.ac.u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assword.dmu.ac.u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B66A08-FCC8-4E04-B58E-BD624C1F8298}" type="slidenum">
              <a:rPr lang="en-GB" smtClean="0"/>
              <a:t>2</a:t>
            </a:fld>
            <a:endParaRPr lang="en-GB" dirty="0"/>
          </a:p>
        </p:txBody>
      </p:sp>
    </p:spTree>
    <p:extLst>
      <p:ext uri="{BB962C8B-B14F-4D97-AF65-F5344CB8AC3E}">
        <p14:creationId xmlns:p14="http://schemas.microsoft.com/office/powerpoint/2010/main" val="3586800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1. Click the </a:t>
            </a:r>
            <a:r>
              <a:rPr lang="en-GB" sz="1200" b="1" kern="1200" baseline="0" dirty="0" smtClean="0">
                <a:solidFill>
                  <a:schemeClr val="tx1"/>
                </a:solidFill>
                <a:effectLst/>
                <a:latin typeface="+mn-lt"/>
                <a:ea typeface="+mn-ea"/>
                <a:cs typeface="+mn-cs"/>
              </a:rPr>
              <a:t>Continue</a:t>
            </a:r>
            <a:r>
              <a:rPr lang="en-GB" sz="1200" kern="1200" baseline="0" dirty="0" smtClean="0">
                <a:solidFill>
                  <a:schemeClr val="tx1"/>
                </a:solidFill>
                <a:effectLst/>
                <a:latin typeface="+mn-lt"/>
                <a:ea typeface="+mn-ea"/>
                <a:cs typeface="+mn-cs"/>
              </a:rPr>
              <a:t> button</a:t>
            </a: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a:p>
            <a:endParaRPr lang="en-GB" dirty="0"/>
          </a:p>
        </p:txBody>
      </p:sp>
      <p:sp>
        <p:nvSpPr>
          <p:cNvPr id="4" name="Slide Number Placeholder 3"/>
          <p:cNvSpPr>
            <a:spLocks noGrp="1"/>
          </p:cNvSpPr>
          <p:nvPr>
            <p:ph type="sldNum" sz="quarter" idx="10"/>
          </p:nvPr>
        </p:nvSpPr>
        <p:spPr/>
        <p:txBody>
          <a:bodyPr/>
          <a:lstStyle/>
          <a:p>
            <a:fld id="{AEB66A08-FCC8-4E04-B58E-BD624C1F8298}" type="slidenum">
              <a:rPr lang="en-GB" smtClean="0"/>
              <a:t>11</a:t>
            </a:fld>
            <a:endParaRPr lang="en-GB" dirty="0"/>
          </a:p>
        </p:txBody>
      </p:sp>
    </p:spTree>
    <p:extLst>
      <p:ext uri="{BB962C8B-B14F-4D97-AF65-F5344CB8AC3E}">
        <p14:creationId xmlns:p14="http://schemas.microsoft.com/office/powerpoint/2010/main" val="1404465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1. Login with your student username and password</a:t>
            </a: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a:p>
            <a:endParaRPr lang="en-GB" dirty="0"/>
          </a:p>
        </p:txBody>
      </p:sp>
      <p:sp>
        <p:nvSpPr>
          <p:cNvPr id="4" name="Slide Number Placeholder 3"/>
          <p:cNvSpPr>
            <a:spLocks noGrp="1"/>
          </p:cNvSpPr>
          <p:nvPr>
            <p:ph type="sldNum" sz="quarter" idx="10"/>
          </p:nvPr>
        </p:nvSpPr>
        <p:spPr/>
        <p:txBody>
          <a:bodyPr/>
          <a:lstStyle/>
          <a:p>
            <a:fld id="{AEB66A08-FCC8-4E04-B58E-BD624C1F8298}" type="slidenum">
              <a:rPr lang="en-GB" smtClean="0"/>
              <a:t>12</a:t>
            </a:fld>
            <a:endParaRPr lang="en-GB" dirty="0"/>
          </a:p>
        </p:txBody>
      </p:sp>
    </p:spTree>
    <p:extLst>
      <p:ext uri="{BB962C8B-B14F-4D97-AF65-F5344CB8AC3E}">
        <p14:creationId xmlns:p14="http://schemas.microsoft.com/office/powerpoint/2010/main" val="1404465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t>Each</a:t>
            </a:r>
            <a:r>
              <a:rPr lang="en-GB" altLang="en-US" sz="1200" baseline="0" dirty="0" smtClean="0"/>
              <a:t> module on which you are enrolled has its own online space which can be accessed from the </a:t>
            </a:r>
            <a:r>
              <a:rPr lang="en-GB" altLang="en-US" sz="1200" b="1" baseline="0" dirty="0" smtClean="0"/>
              <a:t>My Modules</a:t>
            </a:r>
            <a:r>
              <a:rPr lang="en-GB" altLang="en-US" sz="1200" baseline="0" dirty="0" smtClean="0"/>
              <a:t> panel in Blackboard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aseline="0" dirty="0" smtClean="0"/>
              <a:t>For more detailed information about the functionality of Blackboard click the </a:t>
            </a:r>
            <a:r>
              <a:rPr lang="en-GB" altLang="en-US" sz="1200" b="1" baseline="0" dirty="0" err="1" smtClean="0"/>
              <a:t>UserGuide</a:t>
            </a:r>
            <a:r>
              <a:rPr lang="en-GB" altLang="en-US" sz="1200" baseline="0" dirty="0" smtClean="0"/>
              <a:t> tab, which will take you to the Student Support for Learning Technologies site.</a:t>
            </a:r>
            <a:endParaRPr lang="en-GB" altLang="en-US" sz="1200" dirty="0" smtClean="0"/>
          </a:p>
          <a:p>
            <a:endParaRPr lang="en-GB" dirty="0"/>
          </a:p>
        </p:txBody>
      </p:sp>
      <p:sp>
        <p:nvSpPr>
          <p:cNvPr id="4" name="Slide Number Placeholder 3"/>
          <p:cNvSpPr>
            <a:spLocks noGrp="1"/>
          </p:cNvSpPr>
          <p:nvPr>
            <p:ph type="sldNum" sz="quarter" idx="10"/>
          </p:nvPr>
        </p:nvSpPr>
        <p:spPr/>
        <p:txBody>
          <a:bodyPr/>
          <a:lstStyle/>
          <a:p>
            <a:fld id="{AEB66A08-FCC8-4E04-B58E-BD624C1F8298}" type="slidenum">
              <a:rPr lang="en-GB" smtClean="0"/>
              <a:t>13</a:t>
            </a:fld>
            <a:endParaRPr lang="en-GB" dirty="0"/>
          </a:p>
        </p:txBody>
      </p:sp>
    </p:spTree>
    <p:extLst>
      <p:ext uri="{BB962C8B-B14F-4D97-AF65-F5344CB8AC3E}">
        <p14:creationId xmlns:p14="http://schemas.microsoft.com/office/powerpoint/2010/main" val="140446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Student Support site contains basic ‘How to’ guides concerning the core functions of Blackboard and associated teaching, learning and assessment technologies.</a:t>
            </a:r>
          </a:p>
          <a:p>
            <a:r>
              <a:rPr lang="en-GB" baseline="0" dirty="0" smtClean="0"/>
              <a:t>http://celtstudent.our.dmu.ac.uk</a:t>
            </a:r>
          </a:p>
          <a:p>
            <a:endParaRPr lang="en-GB" dirty="0"/>
          </a:p>
        </p:txBody>
      </p:sp>
      <p:sp>
        <p:nvSpPr>
          <p:cNvPr id="4" name="Slide Number Placeholder 3"/>
          <p:cNvSpPr>
            <a:spLocks noGrp="1"/>
          </p:cNvSpPr>
          <p:nvPr>
            <p:ph type="sldNum" sz="quarter" idx="10"/>
          </p:nvPr>
        </p:nvSpPr>
        <p:spPr/>
        <p:txBody>
          <a:bodyPr/>
          <a:lstStyle/>
          <a:p>
            <a:fld id="{AEB66A08-FCC8-4E04-B58E-BD624C1F8298}" type="slidenum">
              <a:rPr lang="en-GB" smtClean="0"/>
              <a:t>14</a:t>
            </a:fld>
            <a:endParaRPr lang="en-GB" dirty="0"/>
          </a:p>
        </p:txBody>
      </p:sp>
    </p:spTree>
    <p:extLst>
      <p:ext uri="{BB962C8B-B14F-4D97-AF65-F5344CB8AC3E}">
        <p14:creationId xmlns:p14="http://schemas.microsoft.com/office/powerpoint/2010/main" val="1404465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a:t>
            </a:r>
            <a:r>
              <a:rPr lang="en-GB" baseline="0" dirty="0" smtClean="0"/>
              <a:t> module tutors will advise you on the procedure for submitting your written work, and viewing your feedback and grades.</a:t>
            </a:r>
            <a:endParaRPr lang="en-GB" dirty="0"/>
          </a:p>
        </p:txBody>
      </p:sp>
      <p:sp>
        <p:nvSpPr>
          <p:cNvPr id="4" name="Slide Number Placeholder 3"/>
          <p:cNvSpPr>
            <a:spLocks noGrp="1"/>
          </p:cNvSpPr>
          <p:nvPr>
            <p:ph type="sldNum" sz="quarter" idx="10"/>
          </p:nvPr>
        </p:nvSpPr>
        <p:spPr/>
        <p:txBody>
          <a:bodyPr/>
          <a:lstStyle/>
          <a:p>
            <a:fld id="{AEB66A08-FCC8-4E04-B58E-BD624C1F8298}" type="slidenum">
              <a:rPr lang="en-GB" smtClean="0"/>
              <a:t>15</a:t>
            </a:fld>
            <a:endParaRPr lang="en-GB" dirty="0"/>
          </a:p>
        </p:txBody>
      </p:sp>
    </p:spTree>
    <p:extLst>
      <p:ext uri="{BB962C8B-B14F-4D97-AF65-F5344CB8AC3E}">
        <p14:creationId xmlns:p14="http://schemas.microsoft.com/office/powerpoint/2010/main" val="3455026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Your module tutors will</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explain what DMU Replay means in practice.</a:t>
            </a:r>
          </a:p>
          <a:p>
            <a:endParaRPr lang="en-GB" baseline="0" dirty="0" smtClean="0"/>
          </a:p>
          <a:p>
            <a:r>
              <a:rPr lang="en-GB" baseline="0" dirty="0" smtClean="0"/>
              <a:t>Link to view an example of a DMU Replay recording: </a:t>
            </a:r>
          </a:p>
          <a:p>
            <a:endParaRPr lang="en-GB" baseline="0" dirty="0" smtClean="0"/>
          </a:p>
          <a:p>
            <a:r>
              <a:rPr lang="en-GB" dirty="0" smtClean="0"/>
              <a:t>http://celt.our.dmu.ac.uk/dmu-replay-the-student-view-including-navigation-and-search/</a:t>
            </a:r>
            <a:endParaRPr lang="en-GB" dirty="0"/>
          </a:p>
        </p:txBody>
      </p:sp>
      <p:sp>
        <p:nvSpPr>
          <p:cNvPr id="4" name="Slide Number Placeholder 3"/>
          <p:cNvSpPr>
            <a:spLocks noGrp="1"/>
          </p:cNvSpPr>
          <p:nvPr>
            <p:ph type="sldNum" sz="quarter" idx="10"/>
          </p:nvPr>
        </p:nvSpPr>
        <p:spPr/>
        <p:txBody>
          <a:bodyPr/>
          <a:lstStyle/>
          <a:p>
            <a:fld id="{AEB66A08-FCC8-4E04-B58E-BD624C1F8298}" type="slidenum">
              <a:rPr lang="en-GB" smtClean="0"/>
              <a:t>16</a:t>
            </a:fld>
            <a:endParaRPr lang="en-GB" dirty="0"/>
          </a:p>
        </p:txBody>
      </p:sp>
    </p:spTree>
    <p:extLst>
      <p:ext uri="{BB962C8B-B14F-4D97-AF65-F5344CB8AC3E}">
        <p14:creationId xmlns:p14="http://schemas.microsoft.com/office/powerpoint/2010/main" val="3455026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Kimberlin Library has a range of IT services available.</a:t>
            </a:r>
          </a:p>
          <a:p>
            <a:r>
              <a:rPr lang="en-GB" dirty="0" smtClean="0"/>
              <a:t>https://libguides.library.dmu.ac.uk/computers</a:t>
            </a:r>
          </a:p>
          <a:p>
            <a:endParaRPr lang="en-GB" dirty="0"/>
          </a:p>
        </p:txBody>
      </p:sp>
      <p:sp>
        <p:nvSpPr>
          <p:cNvPr id="4" name="Slide Number Placeholder 3"/>
          <p:cNvSpPr>
            <a:spLocks noGrp="1"/>
          </p:cNvSpPr>
          <p:nvPr>
            <p:ph type="sldNum" sz="quarter" idx="10"/>
          </p:nvPr>
        </p:nvSpPr>
        <p:spPr/>
        <p:txBody>
          <a:bodyPr/>
          <a:lstStyle/>
          <a:p>
            <a:fld id="{AEB66A08-FCC8-4E04-B58E-BD624C1F8298}" type="slidenum">
              <a:rPr lang="en-GB" smtClean="0"/>
              <a:t>17</a:t>
            </a:fld>
            <a:endParaRPr lang="en-GB" dirty="0"/>
          </a:p>
        </p:txBody>
      </p:sp>
    </p:spTree>
    <p:extLst>
      <p:ext uri="{BB962C8B-B14F-4D97-AF65-F5344CB8AC3E}">
        <p14:creationId xmlns:p14="http://schemas.microsoft.com/office/powerpoint/2010/main" val="99853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a:t>
            </a:r>
            <a:r>
              <a:rPr lang="en-GB" dirty="0" err="1" smtClean="0"/>
              <a:t>wifi</a:t>
            </a:r>
            <a:r>
              <a:rPr lang="en-GB" dirty="0" smtClean="0"/>
              <a:t> enabled printers located</a:t>
            </a:r>
            <a:r>
              <a:rPr lang="en-GB" baseline="0" dirty="0" smtClean="0"/>
              <a:t> across the campus</a:t>
            </a:r>
            <a:endParaRPr lang="en-GB" dirty="0"/>
          </a:p>
        </p:txBody>
      </p:sp>
      <p:sp>
        <p:nvSpPr>
          <p:cNvPr id="4" name="Slide Number Placeholder 3"/>
          <p:cNvSpPr>
            <a:spLocks noGrp="1"/>
          </p:cNvSpPr>
          <p:nvPr>
            <p:ph type="sldNum" sz="quarter" idx="10"/>
          </p:nvPr>
        </p:nvSpPr>
        <p:spPr/>
        <p:txBody>
          <a:bodyPr/>
          <a:lstStyle/>
          <a:p>
            <a:fld id="{AEB66A08-FCC8-4E04-B58E-BD624C1F8298}" type="slidenum">
              <a:rPr lang="en-GB" smtClean="0"/>
              <a:t>18</a:t>
            </a:fld>
            <a:endParaRPr lang="en-GB" dirty="0"/>
          </a:p>
        </p:txBody>
      </p:sp>
    </p:spTree>
    <p:extLst>
      <p:ext uri="{BB962C8B-B14F-4D97-AF65-F5344CB8AC3E}">
        <p14:creationId xmlns:p14="http://schemas.microsoft.com/office/powerpoint/2010/main" val="3961912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Campus wide wireless network is provided by </a:t>
            </a:r>
            <a:r>
              <a:rPr lang="en-GB" dirty="0" err="1" smtClean="0"/>
              <a:t>Eduroam</a:t>
            </a:r>
            <a:r>
              <a:rPr lang="en-GB" dirty="0" smtClean="0"/>
              <a:t>. </a:t>
            </a:r>
            <a:endParaRPr lang="en-GB" dirty="0"/>
          </a:p>
        </p:txBody>
      </p:sp>
      <p:sp>
        <p:nvSpPr>
          <p:cNvPr id="4" name="Slide Number Placeholder 3"/>
          <p:cNvSpPr>
            <a:spLocks noGrp="1"/>
          </p:cNvSpPr>
          <p:nvPr>
            <p:ph type="sldNum" sz="quarter" idx="10"/>
          </p:nvPr>
        </p:nvSpPr>
        <p:spPr/>
        <p:txBody>
          <a:bodyPr/>
          <a:lstStyle/>
          <a:p>
            <a:fld id="{AEB66A08-FCC8-4E04-B58E-BD624C1F8298}" type="slidenum">
              <a:rPr lang="en-GB" smtClean="0"/>
              <a:t>19</a:t>
            </a:fld>
            <a:endParaRPr lang="en-GB" dirty="0"/>
          </a:p>
        </p:txBody>
      </p:sp>
    </p:spTree>
    <p:extLst>
      <p:ext uri="{BB962C8B-B14F-4D97-AF65-F5344CB8AC3E}">
        <p14:creationId xmlns:p14="http://schemas.microsoft.com/office/powerpoint/2010/main" val="2183001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access your</a:t>
            </a:r>
            <a:r>
              <a:rPr lang="en-GB" baseline="0" dirty="0" smtClean="0"/>
              <a:t> Microsoft Office 365 account:</a:t>
            </a:r>
          </a:p>
          <a:p>
            <a:endParaRPr lang="en-GB" baseline="0" dirty="0" smtClean="0"/>
          </a:p>
          <a:p>
            <a:pPr marL="228600" indent="-228600">
              <a:buAutoNum type="arabicPeriod"/>
            </a:pPr>
            <a:r>
              <a:rPr lang="en-GB" baseline="0" dirty="0" smtClean="0"/>
              <a:t>Click the </a:t>
            </a:r>
            <a:r>
              <a:rPr lang="en-GB" b="1" baseline="0" dirty="0" smtClean="0"/>
              <a:t>Student Resources</a:t>
            </a:r>
            <a:r>
              <a:rPr lang="en-GB" baseline="0" dirty="0" smtClean="0"/>
              <a:t> tile</a:t>
            </a:r>
          </a:p>
          <a:p>
            <a:pPr marL="228600" indent="-228600">
              <a:buAutoNum type="arabicPeriod"/>
            </a:pPr>
            <a:r>
              <a:rPr lang="en-GB" dirty="0" smtClean="0"/>
              <a:t>Click the </a:t>
            </a:r>
            <a:r>
              <a:rPr lang="en-GB" b="1" dirty="0" smtClean="0"/>
              <a:t>Office 365</a:t>
            </a:r>
            <a:r>
              <a:rPr lang="en-GB" dirty="0" smtClean="0"/>
              <a:t> link</a:t>
            </a:r>
            <a:endParaRPr lang="en-GB" dirty="0"/>
          </a:p>
        </p:txBody>
      </p:sp>
      <p:sp>
        <p:nvSpPr>
          <p:cNvPr id="4" name="Slide Number Placeholder 3"/>
          <p:cNvSpPr>
            <a:spLocks noGrp="1"/>
          </p:cNvSpPr>
          <p:nvPr>
            <p:ph type="sldNum" sz="quarter" idx="10"/>
          </p:nvPr>
        </p:nvSpPr>
        <p:spPr/>
        <p:txBody>
          <a:bodyPr/>
          <a:lstStyle/>
          <a:p>
            <a:fld id="{AEB66A08-FCC8-4E04-B58E-BD624C1F8298}" type="slidenum">
              <a:rPr lang="en-GB" smtClean="0"/>
              <a:t>20</a:t>
            </a:fld>
            <a:endParaRPr lang="en-GB"/>
          </a:p>
        </p:txBody>
      </p:sp>
    </p:spTree>
    <p:extLst>
      <p:ext uri="{BB962C8B-B14F-4D97-AF65-F5344CB8AC3E}">
        <p14:creationId xmlns:p14="http://schemas.microsoft.com/office/powerpoint/2010/main" val="155161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To access your personal information portal – called </a:t>
            </a:r>
            <a:r>
              <a:rPr lang="en-GB" sz="1200" dirty="0" err="1" smtClean="0"/>
              <a:t>MyDMU</a:t>
            </a:r>
            <a:r>
              <a:rPr lang="en-GB" sz="1200" baseline="0" dirty="0" smtClean="0"/>
              <a:t> - from the </a:t>
            </a:r>
            <a:r>
              <a:rPr lang="en-GB" sz="1200" baseline="0" dirty="0" err="1" smtClean="0"/>
              <a:t>DMU</a:t>
            </a:r>
            <a:r>
              <a:rPr lang="en-GB" sz="1200" baseline="0" dirty="0" smtClean="0"/>
              <a:t> </a:t>
            </a:r>
            <a:r>
              <a:rPr lang="en-GB" sz="1200" dirty="0" smtClean="0"/>
              <a:t>website</a:t>
            </a:r>
            <a:r>
              <a:rPr lang="en-GB" sz="1200" baseline="0" dirty="0" smtClean="0"/>
              <a:t> (http://dmu.ac.uk)</a:t>
            </a:r>
            <a:endParaRPr lang="en-GB"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smtClean="0"/>
              <a:t>Select </a:t>
            </a:r>
            <a:r>
              <a:rPr lang="en-GB" sz="1200" b="1" dirty="0" smtClean="0"/>
              <a:t>Current Students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smtClean="0"/>
              <a:t>Select</a:t>
            </a:r>
            <a:r>
              <a:rPr lang="en-GB" sz="1200" baseline="0" dirty="0" smtClean="0"/>
              <a:t> </a:t>
            </a:r>
            <a:r>
              <a:rPr lang="en-GB" sz="1200" b="1" baseline="0" dirty="0" err="1" smtClean="0"/>
              <a:t>MyDMU</a:t>
            </a:r>
            <a:endParaRPr lang="en-GB" sz="1200" b="1"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altLang="en-US" sz="1200" baseline="0" dirty="0" smtClean="0"/>
              <a:t>Select </a:t>
            </a:r>
            <a:r>
              <a:rPr lang="en-GB" altLang="en-US" sz="1200" b="1" baseline="0" dirty="0" smtClean="0"/>
              <a:t>Student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alt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1" baseline="0" dirty="0" smtClean="0"/>
              <a:t>NOTE: If you require an accessible version of the </a:t>
            </a:r>
            <a:r>
              <a:rPr lang="en-GB" altLang="en-US" sz="1200" b="1" baseline="0" dirty="0" err="1" smtClean="0"/>
              <a:t>MyDMU</a:t>
            </a:r>
            <a:r>
              <a:rPr lang="en-GB" altLang="en-US" sz="1200" b="1" baseline="0" dirty="0" smtClean="0"/>
              <a:t> portal use the Student (Accessibility) link</a:t>
            </a:r>
            <a:endParaRPr lang="en-GB" altLang="en-US" b="1"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1822181-F17D-4D84-B20C-28C9C03D34FB}" type="slidenum">
              <a:rPr lang="en-GB" altLang="en-US"/>
              <a:pPr fontAlgn="base">
                <a:spcBef>
                  <a:spcPct val="0"/>
                </a:spcBef>
                <a:spcAft>
                  <a:spcPct val="0"/>
                </a:spcAft>
              </a:pPr>
              <a:t>3</a:t>
            </a:fld>
            <a:endParaRPr lang="en-GB"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There are a range of Microsoft Office</a:t>
            </a:r>
            <a:r>
              <a:rPr lang="en-GB" baseline="0" dirty="0" smtClean="0"/>
              <a:t> 365 support materials: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hlinkClick r:id="rId3"/>
              </a:rPr>
              <a:t>https://demontfortuniversity.sharepoint.com/sites/support365/SitePages/Home.aspx</a:t>
            </a:r>
            <a:endParaRPr lang="en-US" sz="1200" b="1" dirty="0" smtClean="0">
              <a:latin typeface="arial" panose="020B0604020202020204" pitchFamily="34" charset="0"/>
            </a:endParaRPr>
          </a:p>
          <a:p>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hlinkClick r:id="rId4"/>
              </a:rPr>
              <a:t>https://support.office.com/en-gb/office-training-center</a:t>
            </a:r>
            <a:endParaRPr lang="en-GB" sz="1200" b="1"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For help accessing Office 365: </a:t>
            </a:r>
            <a:r>
              <a:rPr lang="en-US" sz="1200" smtClean="0">
                <a:latin typeface="arial" panose="020B0604020202020204" pitchFamily="34" charset="0"/>
              </a:rPr>
              <a:t>email </a:t>
            </a:r>
            <a:r>
              <a:rPr lang="en-US" sz="1200" u="sng" smtClean="0">
                <a:latin typeface="arial" panose="020B0604020202020204" pitchFamily="34" charset="0"/>
                <a:hlinkClick r:id="rId5"/>
              </a:rPr>
              <a:t>office365feedback@dmu.ac.uk</a:t>
            </a:r>
            <a:endParaRPr lang="en-US" sz="120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EB66A08-FCC8-4E04-B58E-BD624C1F8298}" type="slidenum">
              <a:rPr lang="en-GB" smtClean="0"/>
              <a:t>21</a:t>
            </a:fld>
            <a:endParaRPr lang="en-GB"/>
          </a:p>
        </p:txBody>
      </p:sp>
    </p:spTree>
    <p:extLst>
      <p:ext uri="{BB962C8B-B14F-4D97-AF65-F5344CB8AC3E}">
        <p14:creationId xmlns:p14="http://schemas.microsoft.com/office/powerpoint/2010/main" val="1551616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main IT support portals are: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IT Induction and support for learning technologies guide [https://libguides.library.dmu.ac.uk/celtguide/home]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ITMS service desk [itmsservicedesk@dmu.ac.uk] Ext: 6050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IT Services tile on </a:t>
            </a:r>
            <a:r>
              <a:rPr lang="en-GB" baseline="0" dirty="0" err="1" smtClean="0"/>
              <a:t>MyDMU</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Kimberlin Library 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Floor Helpdesk</a:t>
            </a:r>
            <a:endParaRPr lang="en-GB" dirty="0"/>
          </a:p>
        </p:txBody>
      </p:sp>
      <p:sp>
        <p:nvSpPr>
          <p:cNvPr id="4" name="Slide Number Placeholder 3"/>
          <p:cNvSpPr>
            <a:spLocks noGrp="1"/>
          </p:cNvSpPr>
          <p:nvPr>
            <p:ph type="sldNum" sz="quarter" idx="10"/>
          </p:nvPr>
        </p:nvSpPr>
        <p:spPr/>
        <p:txBody>
          <a:bodyPr/>
          <a:lstStyle/>
          <a:p>
            <a:fld id="{AEB66A08-FCC8-4E04-B58E-BD624C1F8298}" type="slidenum">
              <a:rPr lang="en-GB" smtClean="0"/>
              <a:t>22</a:t>
            </a:fld>
            <a:endParaRPr lang="en-GB"/>
          </a:p>
        </p:txBody>
      </p:sp>
    </p:spTree>
    <p:extLst>
      <p:ext uri="{BB962C8B-B14F-4D97-AF65-F5344CB8AC3E}">
        <p14:creationId xmlns:p14="http://schemas.microsoft.com/office/powerpoint/2010/main" val="155161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altLang="en-US" baseline="0" dirty="0" smtClean="0"/>
              <a:t>5. Click the </a:t>
            </a:r>
            <a:r>
              <a:rPr lang="en-GB" altLang="en-US" b="1" baseline="0" dirty="0" smtClean="0"/>
              <a:t>Accept</a:t>
            </a:r>
            <a:r>
              <a:rPr lang="en-GB" altLang="en-US" baseline="0" dirty="0" smtClean="0"/>
              <a:t> button</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A89B444-208C-4B5C-9CE2-B26E6D8834F2}" type="slidenum">
              <a:rPr lang="en-GB" altLang="en-US"/>
              <a:pPr fontAlgn="base">
                <a:spcBef>
                  <a:spcPct val="0"/>
                </a:spcBef>
                <a:spcAft>
                  <a:spcPct val="0"/>
                </a:spcAft>
              </a:pPr>
              <a:t>4</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spcBef>
                <a:spcPct val="0"/>
              </a:spcBef>
            </a:pPr>
            <a:r>
              <a:rPr lang="en-GB" altLang="en-US" dirty="0" smtClean="0"/>
              <a:t>6. Login with your</a:t>
            </a:r>
            <a:r>
              <a:rPr lang="en-GB" altLang="en-US" baseline="0" dirty="0" smtClean="0"/>
              <a:t> student username and password</a:t>
            </a:r>
            <a:endParaRPr lang="en-GB" altLang="en-US" dirty="0" smtClean="0"/>
          </a:p>
          <a:p>
            <a:pPr algn="l">
              <a:spcBef>
                <a:spcPct val="0"/>
              </a:spcBef>
            </a:pPr>
            <a:endParaRPr lang="en-GB" altLang="en-US" dirty="0" smtClean="0"/>
          </a:p>
          <a:p>
            <a:pPr algn="l">
              <a:spcBef>
                <a:spcPct val="0"/>
              </a:spcBef>
            </a:pPr>
            <a:r>
              <a:rPr lang="en-GB" altLang="en-US" dirty="0" smtClean="0"/>
              <a:t>Your username and password </a:t>
            </a:r>
            <a:r>
              <a:rPr lang="en-GB" altLang="en-US" baseline="0" dirty="0" smtClean="0"/>
              <a:t>will have been communicated to you as part of your induction. If you do not know what your login details are; contact the ITMS Service Desk </a:t>
            </a:r>
            <a:r>
              <a:rPr lang="en-GB" dirty="0" smtClean="0">
                <a:latin typeface="+mn-lt"/>
                <a:cs typeface="Arial" panose="020B0604020202020204" pitchFamily="34" charset="0"/>
                <a:hlinkClick r:id="rId3"/>
              </a:rPr>
              <a:t>itmsservicedesk@dmu.ac.uk</a:t>
            </a:r>
            <a:r>
              <a:rPr lang="en-GB" baseline="0" dirty="0" smtClean="0">
                <a:latin typeface="+mn-lt"/>
                <a:cs typeface="Arial" panose="020B0604020202020204" pitchFamily="34" charset="0"/>
              </a:rPr>
              <a:t> or </a:t>
            </a:r>
            <a:r>
              <a:rPr lang="en-GB" b="1" dirty="0" smtClean="0">
                <a:latin typeface="+mn-lt"/>
                <a:cs typeface="Arial" panose="020B0604020202020204" pitchFamily="34" charset="0"/>
              </a:rPr>
              <a:t>Ext: 6050</a:t>
            </a:r>
            <a:endParaRPr lang="en-GB" altLang="en-US" b="1" dirty="0" smtClean="0">
              <a:latin typeface="+mn-lt"/>
              <a:cs typeface="Arial" panose="020B0604020202020204"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GB" altLang="en-US" baseline="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A89B444-208C-4B5C-9CE2-B26E6D8834F2}" type="slidenum">
              <a:rPr lang="en-GB" altLang="en-US"/>
              <a:pPr fontAlgn="base">
                <a:spcBef>
                  <a:spcPct val="0"/>
                </a:spcBef>
                <a:spcAft>
                  <a:spcPct val="0"/>
                </a:spcAft>
              </a:pPr>
              <a:t>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err="1" smtClean="0"/>
              <a:t>MyDMU</a:t>
            </a:r>
            <a:r>
              <a:rPr lang="en-GB" altLang="en-US" baseline="0" dirty="0" smtClean="0"/>
              <a:t> c</a:t>
            </a:r>
            <a:r>
              <a:rPr lang="en-GB" altLang="en-US" dirty="0" smtClean="0"/>
              <a:t>ontains personalised data e.g. your timetable, personal details , your course details,</a:t>
            </a:r>
            <a:r>
              <a:rPr lang="en-GB" altLang="en-US" baseline="0" dirty="0" smtClean="0"/>
              <a:t> </a:t>
            </a:r>
            <a:r>
              <a:rPr lang="en-GB" sz="1200" kern="1200" dirty="0" smtClean="0">
                <a:solidFill>
                  <a:schemeClr val="tx1"/>
                </a:solidFill>
                <a:effectLst/>
                <a:latin typeface="+mn-lt"/>
                <a:ea typeface="+mn-ea"/>
                <a:cs typeface="+mn-cs"/>
              </a:rPr>
              <a:t>access to your emails, Blackboard, social media and more.</a:t>
            </a:r>
          </a:p>
          <a:p>
            <a:pPr marL="0" marR="0" indent="0" algn="l" defTabSz="914400" rtl="0" eaLnBrk="1" fontAlgn="auto" latinLnBrk="0" hangingPunct="1">
              <a:lnSpc>
                <a:spcPct val="100000"/>
              </a:lnSpc>
              <a:spcBef>
                <a:spcPct val="0"/>
              </a:spcBef>
              <a:spcAft>
                <a:spcPts val="0"/>
              </a:spcAft>
              <a:buClrTx/>
              <a:buSzTx/>
              <a:buFontTx/>
              <a:buNone/>
              <a:tabLst/>
              <a:defRPr/>
            </a:pPr>
            <a:endParaRPr lang="en-GB" altLang="en-US" baseline="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A89B444-208C-4B5C-9CE2-B26E6D8834F2}" type="slidenum">
              <a:rPr lang="en-GB" altLang="en-US"/>
              <a:pPr fontAlgn="base">
                <a:spcBef>
                  <a:spcPct val="0"/>
                </a:spcBef>
                <a:spcAft>
                  <a:spcPct val="0"/>
                </a:spcAft>
              </a:pPr>
              <a:t>6</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recommended</a:t>
            </a:r>
            <a:r>
              <a:rPr lang="en-GB" baseline="0" dirty="0" smtClean="0"/>
              <a:t> that you change the temporary password that was given to you.</a:t>
            </a:r>
          </a:p>
          <a:p>
            <a:endParaRPr lang="en-GB" baseline="0" dirty="0" smtClean="0"/>
          </a:p>
          <a:p>
            <a:pPr marL="228600" indent="-228600">
              <a:buAutoNum type="arabicPeriod"/>
            </a:pPr>
            <a:r>
              <a:rPr lang="en-GB" baseline="0" dirty="0" smtClean="0"/>
              <a:t>Click the </a:t>
            </a:r>
            <a:r>
              <a:rPr lang="en-GB" b="1" baseline="0" dirty="0" smtClean="0"/>
              <a:t>IT Services</a:t>
            </a:r>
            <a:r>
              <a:rPr lang="en-GB" baseline="0" dirty="0" smtClean="0"/>
              <a:t> tab</a:t>
            </a:r>
          </a:p>
          <a:p>
            <a:pPr marL="228600" indent="-228600">
              <a:buAutoNum type="arabicPeriod"/>
            </a:pPr>
            <a:r>
              <a:rPr lang="en-GB" baseline="0" dirty="0" smtClean="0"/>
              <a:t>Click </a:t>
            </a:r>
            <a:r>
              <a:rPr lang="en-GB" b="1" baseline="0" dirty="0" smtClean="0"/>
              <a:t>Change password</a:t>
            </a:r>
          </a:p>
          <a:p>
            <a:pPr marL="228600" indent="-228600">
              <a:buAutoNum type="arabicPeriod"/>
            </a:pPr>
            <a:r>
              <a:rPr lang="en-GB" baseline="0" dirty="0" smtClean="0"/>
              <a:t>Click </a:t>
            </a:r>
            <a:r>
              <a:rPr lang="en-GB" b="1" baseline="0" dirty="0" smtClean="0"/>
              <a:t>Change your password</a:t>
            </a:r>
            <a:r>
              <a:rPr lang="en-GB" b="0" baseline="0" dirty="0" smtClean="0"/>
              <a:t> </a:t>
            </a:r>
          </a:p>
          <a:p>
            <a:pPr marL="228600" indent="-228600">
              <a:buAutoNum type="arabicPeriod"/>
            </a:pPr>
            <a:r>
              <a:rPr lang="en-GB" b="0" baseline="0" dirty="0" smtClean="0"/>
              <a:t>Sign in using your current password and follow the on-screen instructions to change your password</a:t>
            </a:r>
          </a:p>
          <a:p>
            <a:pPr marL="228600" indent="-228600">
              <a:buAutoNum type="arabicPeriod"/>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Alternatively you can type </a:t>
            </a:r>
            <a:r>
              <a:rPr lang="en-GB" dirty="0" smtClean="0">
                <a:hlinkClick r:id="rId3"/>
              </a:rPr>
              <a:t>password.dmu.ac.uk</a:t>
            </a:r>
            <a:r>
              <a:rPr lang="en-GB" dirty="0" smtClean="0"/>
              <a:t> in your web browser to access the Password</a:t>
            </a:r>
            <a:r>
              <a:rPr lang="en-GB" baseline="0" dirty="0" smtClean="0"/>
              <a:t> Self Service</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password self service also allows you</a:t>
            </a:r>
            <a:r>
              <a:rPr lang="en-GB" baseline="0" dirty="0" smtClean="0"/>
              <a:t> to set security questions which are used to recover a forgotten password.</a:t>
            </a:r>
            <a:endParaRPr lang="en-GB" dirty="0"/>
          </a:p>
        </p:txBody>
      </p:sp>
      <p:sp>
        <p:nvSpPr>
          <p:cNvPr id="4" name="Slide Number Placeholder 3"/>
          <p:cNvSpPr>
            <a:spLocks noGrp="1"/>
          </p:cNvSpPr>
          <p:nvPr>
            <p:ph type="sldNum" sz="quarter" idx="10"/>
          </p:nvPr>
        </p:nvSpPr>
        <p:spPr/>
        <p:txBody>
          <a:bodyPr/>
          <a:lstStyle/>
          <a:p>
            <a:fld id="{AEB66A08-FCC8-4E04-B58E-BD624C1F8298}" type="slidenum">
              <a:rPr lang="en-GB" smtClean="0"/>
              <a:t>7</a:t>
            </a:fld>
            <a:endParaRPr lang="en-GB"/>
          </a:p>
        </p:txBody>
      </p:sp>
    </p:spTree>
    <p:extLst>
      <p:ext uri="{BB962C8B-B14F-4D97-AF65-F5344CB8AC3E}">
        <p14:creationId xmlns:p14="http://schemas.microsoft.com/office/powerpoint/2010/main" val="315750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latin typeface="Calibri" panose="020F0502020204030204" pitchFamily="34" charset="0"/>
              </a:rPr>
              <a:t>You can access your student email account from the </a:t>
            </a:r>
            <a:r>
              <a:rPr lang="en-GB" sz="1200" b="1" baseline="0" dirty="0" smtClean="0">
                <a:latin typeface="Calibri" panose="020F0502020204030204" pitchFamily="34" charset="0"/>
              </a:rPr>
              <a:t>Email</a:t>
            </a:r>
            <a:r>
              <a:rPr lang="en-GB" sz="1200" baseline="0" dirty="0" smtClean="0">
                <a:latin typeface="Calibri" panose="020F0502020204030204" pitchFamily="34" charset="0"/>
              </a:rPr>
              <a:t> tile</a:t>
            </a:r>
            <a:r>
              <a:rPr lang="en-GB" sz="1200" dirty="0" smtClean="0">
                <a:latin typeface="Calibri" panose="020F0502020204030204" pitchFamily="34" charset="0"/>
              </a:rPr>
              <a:t> in </a:t>
            </a:r>
            <a:r>
              <a:rPr lang="en-GB" sz="1200" dirty="0" err="1" smtClean="0">
                <a:latin typeface="Calibri" panose="020F0502020204030204" pitchFamily="34" charset="0"/>
              </a:rPr>
              <a:t>MyDMU</a:t>
            </a:r>
            <a:r>
              <a:rPr lang="en-GB" sz="1200" dirty="0" smtClean="0">
                <a:latin typeface="Calibri" panose="020F0502020204030204" pitchFamily="34" charset="0"/>
              </a:rPr>
              <a:t>.</a:t>
            </a:r>
            <a:r>
              <a:rPr lang="en-GB" sz="1200" baseline="0" dirty="0" smtClean="0">
                <a:latin typeface="Calibri" panose="020F0502020204030204" pitchFamily="34" charset="0"/>
              </a:rPr>
              <a:t/>
            </a:r>
            <a:br>
              <a:rPr lang="en-GB" sz="1200" baseline="0" dirty="0" smtClean="0">
                <a:latin typeface="Calibri" panose="020F0502020204030204" pitchFamily="34" charset="0"/>
              </a:rPr>
            </a:br>
            <a:r>
              <a:rPr lang="en-GB" sz="1200" baseline="0" dirty="0" smtClean="0">
                <a:latin typeface="Calibri" panose="020F0502020204030204" pitchFamily="34" charset="0"/>
              </a:rPr>
              <a:t>Your email address is your student id number, including the P, @my365.dmu.ac.uk. E.g. p12345678@my365.dmu.ac.uk</a:t>
            </a:r>
          </a:p>
          <a:p>
            <a:pPr marL="0" indent="0">
              <a:buNone/>
            </a:pPr>
            <a:endParaRPr lang="en-GB" sz="1200" baseline="0" dirty="0" smtClean="0">
              <a:latin typeface="Calibri" panose="020F0502020204030204" pitchFamily="34" charset="0"/>
            </a:endParaRPr>
          </a:p>
          <a:p>
            <a:pPr marL="0" indent="0">
              <a:buNone/>
            </a:pPr>
            <a:r>
              <a:rPr lang="en-GB" sz="1200" baseline="0" dirty="0" smtClean="0">
                <a:latin typeface="Calibri" panose="020F0502020204030204" pitchFamily="34" charset="0"/>
              </a:rPr>
              <a:t>Questions about the email system should be emailed to office365feedback@dmu.ac.uk</a:t>
            </a:r>
            <a:endParaRPr lang="en-GB" sz="120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AEB66A08-FCC8-4E04-B58E-BD624C1F8298}" type="slidenum">
              <a:rPr lang="en-GB" smtClean="0"/>
              <a:t>8</a:t>
            </a:fld>
            <a:endParaRPr lang="en-GB"/>
          </a:p>
        </p:txBody>
      </p:sp>
    </p:spTree>
    <p:extLst>
      <p:ext uri="{BB962C8B-B14F-4D97-AF65-F5344CB8AC3E}">
        <p14:creationId xmlns:p14="http://schemas.microsoft.com/office/powerpoint/2010/main" val="315373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Blackboard is a web-based virtual learning environment (VLE) used at DMU to support your learning. Blackboard provides access to online learning materials from any computer with internet access. It enables you to continue your learning activities, collaborate and access resources away from the classroom.</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AEB66A08-FCC8-4E04-B58E-BD624C1F8298}" type="slidenum">
              <a:rPr lang="en-GB" smtClean="0"/>
              <a:t>9</a:t>
            </a:fld>
            <a:endParaRPr lang="en-GB" dirty="0"/>
          </a:p>
        </p:txBody>
      </p:sp>
    </p:spTree>
    <p:extLst>
      <p:ext uri="{BB962C8B-B14F-4D97-AF65-F5344CB8AC3E}">
        <p14:creationId xmlns:p14="http://schemas.microsoft.com/office/powerpoint/2010/main" val="140446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Blackboard can be accessed directly at: </a:t>
            </a:r>
            <a:r>
              <a:rPr lang="en-GB" sz="1200" b="1" kern="1200" baseline="0" dirty="0" smtClean="0">
                <a:solidFill>
                  <a:schemeClr val="tx1"/>
                </a:solidFill>
                <a:effectLst/>
                <a:latin typeface="+mn-lt"/>
                <a:ea typeface="+mn-ea"/>
                <a:cs typeface="+mn-cs"/>
              </a:rPr>
              <a:t>https://vle.dmu.ac.uk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tx1"/>
                </a:solidFill>
                <a:effectLst/>
                <a:latin typeface="+mn-lt"/>
                <a:ea typeface="+mn-ea"/>
                <a:cs typeface="+mn-cs"/>
              </a:rPr>
              <a:t>Blackboard is NOT compatible with the Internet Explorer web browser.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tx1"/>
                </a:solidFill>
                <a:effectLst/>
                <a:latin typeface="+mn-lt"/>
                <a:ea typeface="+mn-ea"/>
                <a:cs typeface="+mn-cs"/>
              </a:rPr>
              <a:t>It is compatible with the latest versions of Google Chrome, Firefox, Microsoft Edge, and Safari</a:t>
            </a: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a:p>
            <a:endParaRPr lang="en-GB" dirty="0"/>
          </a:p>
        </p:txBody>
      </p:sp>
      <p:sp>
        <p:nvSpPr>
          <p:cNvPr id="4" name="Slide Number Placeholder 3"/>
          <p:cNvSpPr>
            <a:spLocks noGrp="1"/>
          </p:cNvSpPr>
          <p:nvPr>
            <p:ph type="sldNum" sz="quarter" idx="10"/>
          </p:nvPr>
        </p:nvSpPr>
        <p:spPr/>
        <p:txBody>
          <a:bodyPr/>
          <a:lstStyle/>
          <a:p>
            <a:fld id="{AEB66A08-FCC8-4E04-B58E-BD624C1F8298}" type="slidenum">
              <a:rPr lang="en-GB" smtClean="0"/>
              <a:t>10</a:t>
            </a:fld>
            <a:endParaRPr lang="en-GB" dirty="0"/>
          </a:p>
        </p:txBody>
      </p:sp>
    </p:spTree>
    <p:extLst>
      <p:ext uri="{BB962C8B-B14F-4D97-AF65-F5344CB8AC3E}">
        <p14:creationId xmlns:p14="http://schemas.microsoft.com/office/powerpoint/2010/main" val="1404465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5" descr="C:\Users\sahmed04\Desktop\tit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 y="-24426"/>
            <a:ext cx="9182347" cy="516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5721" y="3750478"/>
            <a:ext cx="8572560" cy="857256"/>
          </a:xfrm>
        </p:spPr>
        <p:txBody>
          <a:bodyPr/>
          <a:lstStyle>
            <a:lvl1pPr>
              <a:defRPr sz="4400" b="1" cap="small" baseline="0"/>
            </a:lvl1pPr>
          </a:lstStyle>
          <a:p>
            <a:r>
              <a:rPr lang="en-US" smtClean="0"/>
              <a:t>Click to edit Master title style</a:t>
            </a:r>
            <a:endParaRPr lang="en-GB" dirty="0"/>
          </a:p>
        </p:txBody>
      </p:sp>
    </p:spTree>
    <p:extLst>
      <p:ext uri="{BB962C8B-B14F-4D97-AF65-F5344CB8AC3E}">
        <p14:creationId xmlns:p14="http://schemas.microsoft.com/office/powerpoint/2010/main" val="6215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276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1"/>
            <a:ext cx="1943100" cy="4114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1" y="457201"/>
            <a:ext cx="5676901"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1914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CE364A2-A6F5-427D-9AD4-951E45073478}" type="datetimeFigureOut">
              <a:rPr lang="en-GB" smtClean="0"/>
              <a:t>09/12/2019</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E39FABA-65B5-48AF-8916-31E27FEC8E68}" type="slidenum">
              <a:rPr lang="en-GB" smtClean="0"/>
              <a:t>‹#›</a:t>
            </a:fld>
            <a:endParaRPr lang="en-GB" dirty="0"/>
          </a:p>
        </p:txBody>
      </p:sp>
    </p:spTree>
    <p:extLst>
      <p:ext uri="{BB962C8B-B14F-4D97-AF65-F5344CB8AC3E}">
        <p14:creationId xmlns:p14="http://schemas.microsoft.com/office/powerpoint/2010/main" val="314219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4454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400" b="1" cap="all"/>
            </a:lvl1pPr>
          </a:lstStyle>
          <a:p>
            <a:r>
              <a:rPr lang="en-US" smtClean="0"/>
              <a:t>Click to edit Master title style</a:t>
            </a:r>
            <a:endParaRPr lang="en-GB"/>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200"/>
            </a:lvl1pPr>
            <a:lvl2pPr marL="512011" indent="0">
              <a:buNone/>
              <a:defRPr sz="2000"/>
            </a:lvl2pPr>
            <a:lvl3pPr marL="1024021" indent="0">
              <a:buNone/>
              <a:defRPr sz="1800"/>
            </a:lvl3pPr>
            <a:lvl4pPr marL="1536032" indent="0">
              <a:buNone/>
              <a:defRPr sz="1600"/>
            </a:lvl4pPr>
            <a:lvl5pPr marL="2048043" indent="0">
              <a:buNone/>
              <a:defRPr sz="1600"/>
            </a:lvl5pPr>
            <a:lvl6pPr marL="2560052" indent="0">
              <a:buNone/>
              <a:defRPr sz="1600"/>
            </a:lvl6pPr>
            <a:lvl7pPr marL="3072063" indent="0">
              <a:buNone/>
              <a:defRPr sz="1600"/>
            </a:lvl7pPr>
            <a:lvl8pPr marL="3584073" indent="0">
              <a:buNone/>
              <a:defRPr sz="1600"/>
            </a:lvl8pPr>
            <a:lvl9pPr marL="4096084" indent="0">
              <a:buNone/>
              <a:defRPr sz="1600"/>
            </a:lvl9pPr>
          </a:lstStyle>
          <a:p>
            <a:pPr lvl="0"/>
            <a:r>
              <a:rPr lang="en-US" smtClean="0"/>
              <a:t>Click to edit Master text styles</a:t>
            </a:r>
          </a:p>
        </p:txBody>
      </p:sp>
    </p:spTree>
    <p:extLst>
      <p:ext uri="{BB962C8B-B14F-4D97-AF65-F5344CB8AC3E}">
        <p14:creationId xmlns:p14="http://schemas.microsoft.com/office/powerpoint/2010/main" val="206109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3252" y="1485901"/>
            <a:ext cx="4002548" cy="30861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485901"/>
            <a:ext cx="4002547" cy="30861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9928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8229601"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6"/>
            <a:ext cx="4040188" cy="479822"/>
          </a:xfrm>
        </p:spPr>
        <p:txBody>
          <a:bodyPr anchor="b"/>
          <a:lstStyle>
            <a:lvl1pPr marL="0" indent="0">
              <a:buNone/>
              <a:defRPr sz="2700" b="1"/>
            </a:lvl1pPr>
            <a:lvl2pPr marL="512011" indent="0">
              <a:buNone/>
              <a:defRPr sz="2200" b="1"/>
            </a:lvl2pPr>
            <a:lvl3pPr marL="1024021" indent="0">
              <a:buNone/>
              <a:defRPr sz="2000" b="1"/>
            </a:lvl3pPr>
            <a:lvl4pPr marL="1536032" indent="0">
              <a:buNone/>
              <a:defRPr sz="1800" b="1"/>
            </a:lvl4pPr>
            <a:lvl5pPr marL="2048043" indent="0">
              <a:buNone/>
              <a:defRPr sz="1800" b="1"/>
            </a:lvl5pPr>
            <a:lvl6pPr marL="2560052" indent="0">
              <a:buNone/>
              <a:defRPr sz="1800" b="1"/>
            </a:lvl6pPr>
            <a:lvl7pPr marL="3072063" indent="0">
              <a:buNone/>
              <a:defRPr sz="1800" b="1"/>
            </a:lvl7pPr>
            <a:lvl8pPr marL="3584073" indent="0">
              <a:buNone/>
              <a:defRPr sz="1800" b="1"/>
            </a:lvl8pPr>
            <a:lvl9pPr marL="409608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151336"/>
            <a:ext cx="4041775" cy="479822"/>
          </a:xfrm>
        </p:spPr>
        <p:txBody>
          <a:bodyPr anchor="b"/>
          <a:lstStyle>
            <a:lvl1pPr marL="0" indent="0">
              <a:buNone/>
              <a:defRPr sz="2700" b="1"/>
            </a:lvl1pPr>
            <a:lvl2pPr marL="512011" indent="0">
              <a:buNone/>
              <a:defRPr sz="2200" b="1"/>
            </a:lvl2pPr>
            <a:lvl3pPr marL="1024021" indent="0">
              <a:buNone/>
              <a:defRPr sz="2000" b="1"/>
            </a:lvl3pPr>
            <a:lvl4pPr marL="1536032" indent="0">
              <a:buNone/>
              <a:defRPr sz="1800" b="1"/>
            </a:lvl4pPr>
            <a:lvl5pPr marL="2048043" indent="0">
              <a:buNone/>
              <a:defRPr sz="1800" b="1"/>
            </a:lvl5pPr>
            <a:lvl6pPr marL="2560052" indent="0">
              <a:buNone/>
              <a:defRPr sz="1800" b="1"/>
            </a:lvl6pPr>
            <a:lvl7pPr marL="3072063" indent="0">
              <a:buNone/>
              <a:defRPr sz="1800" b="1"/>
            </a:lvl7pPr>
            <a:lvl8pPr marL="3584073" indent="0">
              <a:buNone/>
              <a:defRPr sz="1800" b="1"/>
            </a:lvl8pPr>
            <a:lvl9pPr marL="409608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8894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7438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83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200" b="1"/>
            </a:lvl1pPr>
          </a:lstStyle>
          <a:p>
            <a:r>
              <a:rPr lang="en-US" smtClean="0"/>
              <a:t>Click to edit Master title style</a:t>
            </a:r>
            <a:endParaRPr lang="en-GB"/>
          </a:p>
        </p:txBody>
      </p:sp>
      <p:sp>
        <p:nvSpPr>
          <p:cNvPr id="3" name="Content Placeholder 2"/>
          <p:cNvSpPr>
            <a:spLocks noGrp="1"/>
          </p:cNvSpPr>
          <p:nvPr>
            <p:ph idx="1"/>
          </p:nvPr>
        </p:nvSpPr>
        <p:spPr>
          <a:xfrm>
            <a:off x="3575051" y="204789"/>
            <a:ext cx="5111750" cy="4389835"/>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076327"/>
            <a:ext cx="3008313" cy="3518297"/>
          </a:xfrm>
        </p:spPr>
        <p:txBody>
          <a:bodyPr/>
          <a:lstStyle>
            <a:lvl1pPr marL="0" indent="0">
              <a:buNone/>
              <a:defRPr sz="1600"/>
            </a:lvl1pPr>
            <a:lvl2pPr marL="512011" indent="0">
              <a:buNone/>
              <a:defRPr sz="1400"/>
            </a:lvl2pPr>
            <a:lvl3pPr marL="1024021" indent="0">
              <a:buNone/>
              <a:defRPr sz="1100"/>
            </a:lvl3pPr>
            <a:lvl4pPr marL="1536032" indent="0">
              <a:buNone/>
              <a:defRPr sz="1000"/>
            </a:lvl4pPr>
            <a:lvl5pPr marL="2048043" indent="0">
              <a:buNone/>
              <a:defRPr sz="1000"/>
            </a:lvl5pPr>
            <a:lvl6pPr marL="2560052" indent="0">
              <a:buNone/>
              <a:defRPr sz="1000"/>
            </a:lvl6pPr>
            <a:lvl7pPr marL="3072063" indent="0">
              <a:buNone/>
              <a:defRPr sz="1000"/>
            </a:lvl7pPr>
            <a:lvl8pPr marL="3584073" indent="0">
              <a:buNone/>
              <a:defRPr sz="1000"/>
            </a:lvl8pPr>
            <a:lvl9pPr marL="4096084" indent="0">
              <a:buNone/>
              <a:defRPr sz="1000"/>
            </a:lvl9pPr>
          </a:lstStyle>
          <a:p>
            <a:pPr lvl="0"/>
            <a:r>
              <a:rPr lang="en-US" smtClean="0"/>
              <a:t>Click to edit Master text styles</a:t>
            </a:r>
          </a:p>
        </p:txBody>
      </p:sp>
    </p:spTree>
    <p:extLst>
      <p:ext uri="{BB962C8B-B14F-4D97-AF65-F5344CB8AC3E}">
        <p14:creationId xmlns:p14="http://schemas.microsoft.com/office/powerpoint/2010/main" val="3368545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2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600"/>
            </a:lvl1pPr>
            <a:lvl2pPr marL="512011" indent="0">
              <a:buNone/>
              <a:defRPr sz="3100"/>
            </a:lvl2pPr>
            <a:lvl3pPr marL="1024021" indent="0">
              <a:buNone/>
              <a:defRPr sz="2700"/>
            </a:lvl3pPr>
            <a:lvl4pPr marL="1536032" indent="0">
              <a:buNone/>
              <a:defRPr sz="2200"/>
            </a:lvl4pPr>
            <a:lvl5pPr marL="2048043" indent="0">
              <a:buNone/>
              <a:defRPr sz="2200"/>
            </a:lvl5pPr>
            <a:lvl6pPr marL="2560052" indent="0">
              <a:buNone/>
              <a:defRPr sz="2200"/>
            </a:lvl6pPr>
            <a:lvl7pPr marL="3072063" indent="0">
              <a:buNone/>
              <a:defRPr sz="2200"/>
            </a:lvl7pPr>
            <a:lvl8pPr marL="3584073" indent="0">
              <a:buNone/>
              <a:defRPr sz="2200"/>
            </a:lvl8pPr>
            <a:lvl9pPr marL="4096084" indent="0">
              <a:buNone/>
              <a:defRPr sz="22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600"/>
            </a:lvl1pPr>
            <a:lvl2pPr marL="512011" indent="0">
              <a:buNone/>
              <a:defRPr sz="1400"/>
            </a:lvl2pPr>
            <a:lvl3pPr marL="1024021" indent="0">
              <a:buNone/>
              <a:defRPr sz="1100"/>
            </a:lvl3pPr>
            <a:lvl4pPr marL="1536032" indent="0">
              <a:buNone/>
              <a:defRPr sz="1000"/>
            </a:lvl4pPr>
            <a:lvl5pPr marL="2048043" indent="0">
              <a:buNone/>
              <a:defRPr sz="1000"/>
            </a:lvl5pPr>
            <a:lvl6pPr marL="2560052" indent="0">
              <a:buNone/>
              <a:defRPr sz="1000"/>
            </a:lvl6pPr>
            <a:lvl7pPr marL="3072063" indent="0">
              <a:buNone/>
              <a:defRPr sz="1000"/>
            </a:lvl7pPr>
            <a:lvl8pPr marL="3584073" indent="0">
              <a:buNone/>
              <a:defRPr sz="1000"/>
            </a:lvl8pPr>
            <a:lvl9pPr marL="4096084" indent="0">
              <a:buNone/>
              <a:defRPr sz="1000"/>
            </a:lvl9pPr>
          </a:lstStyle>
          <a:p>
            <a:pPr lvl="0"/>
            <a:r>
              <a:rPr lang="en-US" smtClean="0"/>
              <a:t>Click to edit Master text styles</a:t>
            </a:r>
          </a:p>
        </p:txBody>
      </p:sp>
    </p:spTree>
    <p:extLst>
      <p:ext uri="{BB962C8B-B14F-4D97-AF65-F5344CB8AC3E}">
        <p14:creationId xmlns:p14="http://schemas.microsoft.com/office/powerpoint/2010/main" val="442253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descr="C:\Users\sahmed04\Desktop\body.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7446"/>
            <a:ext cx="9170146" cy="51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93282" y="457123"/>
            <a:ext cx="8157438" cy="856669"/>
          </a:xfrm>
          <a:prstGeom prst="rect">
            <a:avLst/>
          </a:prstGeom>
          <a:noFill/>
          <a:ln w="9525">
            <a:noFill/>
            <a:miter lim="800000"/>
            <a:headEnd/>
            <a:tailEnd/>
          </a:ln>
        </p:spPr>
        <p:txBody>
          <a:bodyPr vert="horz" wrap="square" lIns="102402" tIns="51200" rIns="102402" bIns="5120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93282" y="1486521"/>
            <a:ext cx="8157438" cy="308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402" tIns="51200" rIns="102402" bIns="512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b="1" cap="small">
          <a:solidFill>
            <a:schemeClr val="tx2"/>
          </a:solidFill>
          <a:latin typeface="+mj-lt"/>
          <a:ea typeface="+mj-ea"/>
          <a:cs typeface="ＭＳ Ｐゴシック" charset="0"/>
        </a:defRPr>
      </a:lvl1pPr>
      <a:lvl2pPr algn="ctr" rtl="0" eaLnBrk="1" fontAlgn="base" hangingPunct="1">
        <a:spcBef>
          <a:spcPct val="0"/>
        </a:spcBef>
        <a:spcAft>
          <a:spcPct val="0"/>
        </a:spcAft>
        <a:defRPr sz="4400" b="1">
          <a:solidFill>
            <a:schemeClr val="tx2"/>
          </a:solidFill>
          <a:latin typeface="Arial" charset="0"/>
          <a:ea typeface="ＭＳ Ｐゴシック" pitchFamily="1" charset="-128"/>
          <a:cs typeface="ＭＳ Ｐゴシック" charset="0"/>
        </a:defRPr>
      </a:lvl2pPr>
      <a:lvl3pPr algn="ctr" rtl="0" eaLnBrk="1" fontAlgn="base" hangingPunct="1">
        <a:spcBef>
          <a:spcPct val="0"/>
        </a:spcBef>
        <a:spcAft>
          <a:spcPct val="0"/>
        </a:spcAft>
        <a:defRPr sz="4400" b="1">
          <a:solidFill>
            <a:schemeClr val="tx2"/>
          </a:solidFill>
          <a:latin typeface="Arial" charset="0"/>
          <a:ea typeface="ＭＳ Ｐゴシック" pitchFamily="1" charset="-128"/>
          <a:cs typeface="ＭＳ Ｐゴシック" charset="0"/>
        </a:defRPr>
      </a:lvl3pPr>
      <a:lvl4pPr algn="ctr" rtl="0" eaLnBrk="1" fontAlgn="base" hangingPunct="1">
        <a:spcBef>
          <a:spcPct val="0"/>
        </a:spcBef>
        <a:spcAft>
          <a:spcPct val="0"/>
        </a:spcAft>
        <a:defRPr sz="4400" b="1">
          <a:solidFill>
            <a:schemeClr val="tx2"/>
          </a:solidFill>
          <a:latin typeface="Arial" charset="0"/>
          <a:ea typeface="ＭＳ Ｐゴシック" pitchFamily="1" charset="-128"/>
          <a:cs typeface="ＭＳ Ｐゴシック" charset="0"/>
        </a:defRPr>
      </a:lvl4pPr>
      <a:lvl5pPr algn="ctr" rtl="0" eaLnBrk="1" fontAlgn="base" hangingPunct="1">
        <a:spcBef>
          <a:spcPct val="0"/>
        </a:spcBef>
        <a:spcAft>
          <a:spcPct val="0"/>
        </a:spcAft>
        <a:defRPr sz="4400" b="1">
          <a:solidFill>
            <a:schemeClr val="tx2"/>
          </a:solidFill>
          <a:latin typeface="Arial" charset="0"/>
          <a:ea typeface="ＭＳ Ｐゴシック" pitchFamily="1" charset="-128"/>
          <a:cs typeface="ＭＳ Ｐゴシック" charset="0"/>
        </a:defRPr>
      </a:lvl5pPr>
      <a:lvl6pPr marL="512011" algn="ctr" rtl="0" eaLnBrk="1" fontAlgn="base" hangingPunct="1">
        <a:spcBef>
          <a:spcPct val="0"/>
        </a:spcBef>
        <a:spcAft>
          <a:spcPct val="0"/>
        </a:spcAft>
        <a:defRPr sz="4900">
          <a:solidFill>
            <a:schemeClr val="tx2"/>
          </a:solidFill>
          <a:latin typeface="Arial" charset="0"/>
          <a:ea typeface="ＭＳ Ｐゴシック" pitchFamily="1" charset="-128"/>
        </a:defRPr>
      </a:lvl6pPr>
      <a:lvl7pPr marL="1024021" algn="ctr" rtl="0" eaLnBrk="1" fontAlgn="base" hangingPunct="1">
        <a:spcBef>
          <a:spcPct val="0"/>
        </a:spcBef>
        <a:spcAft>
          <a:spcPct val="0"/>
        </a:spcAft>
        <a:defRPr sz="4900">
          <a:solidFill>
            <a:schemeClr val="tx2"/>
          </a:solidFill>
          <a:latin typeface="Arial" charset="0"/>
          <a:ea typeface="ＭＳ Ｐゴシック" pitchFamily="1" charset="-128"/>
        </a:defRPr>
      </a:lvl7pPr>
      <a:lvl8pPr marL="1536032" algn="ctr" rtl="0" eaLnBrk="1" fontAlgn="base" hangingPunct="1">
        <a:spcBef>
          <a:spcPct val="0"/>
        </a:spcBef>
        <a:spcAft>
          <a:spcPct val="0"/>
        </a:spcAft>
        <a:defRPr sz="4900">
          <a:solidFill>
            <a:schemeClr val="tx2"/>
          </a:solidFill>
          <a:latin typeface="Arial" charset="0"/>
          <a:ea typeface="ＭＳ Ｐゴシック" pitchFamily="1" charset="-128"/>
        </a:defRPr>
      </a:lvl8pPr>
      <a:lvl9pPr marL="2048043" algn="ctr" rtl="0" eaLnBrk="1" fontAlgn="base" hangingPunct="1">
        <a:spcBef>
          <a:spcPct val="0"/>
        </a:spcBef>
        <a:spcAft>
          <a:spcPct val="0"/>
        </a:spcAft>
        <a:defRPr sz="4900">
          <a:solidFill>
            <a:schemeClr val="tx2"/>
          </a:solidFill>
          <a:latin typeface="Arial" charset="0"/>
          <a:ea typeface="ＭＳ Ｐゴシック" pitchFamily="1" charset="-128"/>
        </a:defRPr>
      </a:lvl9pPr>
    </p:titleStyle>
    <p:bodyStyle>
      <a:lvl1pPr marL="382746" indent="-382746" algn="l" rtl="0" eaLnBrk="1" fontAlgn="base" hangingPunct="1">
        <a:spcBef>
          <a:spcPct val="20000"/>
        </a:spcBef>
        <a:spcAft>
          <a:spcPct val="0"/>
        </a:spcAft>
        <a:buChar char="•"/>
        <a:defRPr sz="3600">
          <a:solidFill>
            <a:schemeClr val="tx1"/>
          </a:solidFill>
          <a:latin typeface="+mn-lt"/>
          <a:ea typeface="+mn-ea"/>
          <a:cs typeface="ＭＳ Ｐゴシック" charset="0"/>
        </a:defRPr>
      </a:lvl1pPr>
      <a:lvl2pPr marL="831886" indent="-318304" algn="l" rtl="0" eaLnBrk="1" fontAlgn="base" hangingPunct="1">
        <a:spcBef>
          <a:spcPct val="20000"/>
        </a:spcBef>
        <a:spcAft>
          <a:spcPct val="0"/>
        </a:spcAft>
        <a:buChar char="–"/>
        <a:defRPr sz="3100">
          <a:solidFill>
            <a:schemeClr val="tx1"/>
          </a:solidFill>
          <a:latin typeface="+mn-lt"/>
          <a:ea typeface="+mn-ea"/>
        </a:defRPr>
      </a:lvl2pPr>
      <a:lvl3pPr marL="1279074" indent="-255815" algn="l" rtl="0" eaLnBrk="1" fontAlgn="base" hangingPunct="1">
        <a:spcBef>
          <a:spcPct val="20000"/>
        </a:spcBef>
        <a:spcAft>
          <a:spcPct val="0"/>
        </a:spcAft>
        <a:buChar char="•"/>
        <a:defRPr sz="2700">
          <a:solidFill>
            <a:schemeClr val="tx1"/>
          </a:solidFill>
          <a:latin typeface="+mn-lt"/>
          <a:ea typeface="+mn-ea"/>
        </a:defRPr>
      </a:lvl3pPr>
      <a:lvl4pPr marL="1790703" indent="-255815" algn="l" rtl="0" eaLnBrk="1" fontAlgn="base" hangingPunct="1">
        <a:spcBef>
          <a:spcPct val="20000"/>
        </a:spcBef>
        <a:spcAft>
          <a:spcPct val="0"/>
        </a:spcAft>
        <a:buChar char="–"/>
        <a:defRPr>
          <a:solidFill>
            <a:schemeClr val="tx1"/>
          </a:solidFill>
          <a:latin typeface="+mn-lt"/>
          <a:ea typeface="+mn-ea"/>
        </a:defRPr>
      </a:lvl4pPr>
      <a:lvl5pPr marL="2302333" indent="-255815" algn="l" rtl="0" eaLnBrk="1" fontAlgn="base" hangingPunct="1">
        <a:spcBef>
          <a:spcPct val="20000"/>
        </a:spcBef>
        <a:spcAft>
          <a:spcPct val="0"/>
        </a:spcAft>
        <a:buChar char="»"/>
        <a:defRPr>
          <a:solidFill>
            <a:schemeClr val="tx1"/>
          </a:solidFill>
          <a:latin typeface="+mn-lt"/>
          <a:ea typeface="+mn-ea"/>
        </a:defRPr>
      </a:lvl5pPr>
      <a:lvl6pPr marL="2816058" indent="-256005" algn="l" rtl="0" eaLnBrk="1" fontAlgn="base" hangingPunct="1">
        <a:spcBef>
          <a:spcPct val="20000"/>
        </a:spcBef>
        <a:spcAft>
          <a:spcPct val="0"/>
        </a:spcAft>
        <a:buChar char="»"/>
        <a:defRPr sz="2200">
          <a:solidFill>
            <a:schemeClr val="tx1"/>
          </a:solidFill>
          <a:latin typeface="+mn-lt"/>
          <a:ea typeface="+mn-ea"/>
        </a:defRPr>
      </a:lvl6pPr>
      <a:lvl7pPr marL="3328069" indent="-256005" algn="l" rtl="0" eaLnBrk="1" fontAlgn="base" hangingPunct="1">
        <a:spcBef>
          <a:spcPct val="20000"/>
        </a:spcBef>
        <a:spcAft>
          <a:spcPct val="0"/>
        </a:spcAft>
        <a:buChar char="»"/>
        <a:defRPr sz="2200">
          <a:solidFill>
            <a:schemeClr val="tx1"/>
          </a:solidFill>
          <a:latin typeface="+mn-lt"/>
          <a:ea typeface="+mn-ea"/>
        </a:defRPr>
      </a:lvl7pPr>
      <a:lvl8pPr marL="3840079" indent="-256005" algn="l" rtl="0" eaLnBrk="1" fontAlgn="base" hangingPunct="1">
        <a:spcBef>
          <a:spcPct val="20000"/>
        </a:spcBef>
        <a:spcAft>
          <a:spcPct val="0"/>
        </a:spcAft>
        <a:buChar char="»"/>
        <a:defRPr sz="2200">
          <a:solidFill>
            <a:schemeClr val="tx1"/>
          </a:solidFill>
          <a:latin typeface="+mn-lt"/>
          <a:ea typeface="+mn-ea"/>
        </a:defRPr>
      </a:lvl8pPr>
      <a:lvl9pPr marL="4352089" indent="-256005" algn="l" rtl="0" eaLnBrk="1" fontAlgn="base" hangingPunct="1">
        <a:spcBef>
          <a:spcPct val="20000"/>
        </a:spcBef>
        <a:spcAft>
          <a:spcPct val="0"/>
        </a:spcAft>
        <a:buChar char="»"/>
        <a:defRPr sz="2200">
          <a:solidFill>
            <a:schemeClr val="tx1"/>
          </a:solidFill>
          <a:latin typeface="+mn-lt"/>
          <a:ea typeface="+mn-ea"/>
        </a:defRPr>
      </a:lvl9pPr>
    </p:bodyStyle>
    <p:otherStyle>
      <a:defPPr>
        <a:defRPr lang="en-US"/>
      </a:defPPr>
      <a:lvl1pPr marL="0" algn="l" defTabSz="1024021" rtl="0" eaLnBrk="1" latinLnBrk="0" hangingPunct="1">
        <a:defRPr sz="2000" kern="1200">
          <a:solidFill>
            <a:schemeClr val="tx1"/>
          </a:solidFill>
          <a:latin typeface="+mn-lt"/>
          <a:ea typeface="+mn-ea"/>
          <a:cs typeface="+mn-cs"/>
        </a:defRPr>
      </a:lvl1pPr>
      <a:lvl2pPr marL="512011" algn="l" defTabSz="1024021" rtl="0" eaLnBrk="1" latinLnBrk="0" hangingPunct="1">
        <a:defRPr sz="2000" kern="1200">
          <a:solidFill>
            <a:schemeClr val="tx1"/>
          </a:solidFill>
          <a:latin typeface="+mn-lt"/>
          <a:ea typeface="+mn-ea"/>
          <a:cs typeface="+mn-cs"/>
        </a:defRPr>
      </a:lvl2pPr>
      <a:lvl3pPr marL="1024021" algn="l" defTabSz="1024021" rtl="0" eaLnBrk="1" latinLnBrk="0" hangingPunct="1">
        <a:defRPr sz="2000" kern="1200">
          <a:solidFill>
            <a:schemeClr val="tx1"/>
          </a:solidFill>
          <a:latin typeface="+mn-lt"/>
          <a:ea typeface="+mn-ea"/>
          <a:cs typeface="+mn-cs"/>
        </a:defRPr>
      </a:lvl3pPr>
      <a:lvl4pPr marL="1536032" algn="l" defTabSz="1024021" rtl="0" eaLnBrk="1" latinLnBrk="0" hangingPunct="1">
        <a:defRPr sz="2000" kern="1200">
          <a:solidFill>
            <a:schemeClr val="tx1"/>
          </a:solidFill>
          <a:latin typeface="+mn-lt"/>
          <a:ea typeface="+mn-ea"/>
          <a:cs typeface="+mn-cs"/>
        </a:defRPr>
      </a:lvl4pPr>
      <a:lvl5pPr marL="2048043" algn="l" defTabSz="1024021" rtl="0" eaLnBrk="1" latinLnBrk="0" hangingPunct="1">
        <a:defRPr sz="2000" kern="1200">
          <a:solidFill>
            <a:schemeClr val="tx1"/>
          </a:solidFill>
          <a:latin typeface="+mn-lt"/>
          <a:ea typeface="+mn-ea"/>
          <a:cs typeface="+mn-cs"/>
        </a:defRPr>
      </a:lvl5pPr>
      <a:lvl6pPr marL="2560052" algn="l" defTabSz="1024021" rtl="0" eaLnBrk="1" latinLnBrk="0" hangingPunct="1">
        <a:defRPr sz="2000" kern="1200">
          <a:solidFill>
            <a:schemeClr val="tx1"/>
          </a:solidFill>
          <a:latin typeface="+mn-lt"/>
          <a:ea typeface="+mn-ea"/>
          <a:cs typeface="+mn-cs"/>
        </a:defRPr>
      </a:lvl6pPr>
      <a:lvl7pPr marL="3072063" algn="l" defTabSz="1024021" rtl="0" eaLnBrk="1" latinLnBrk="0" hangingPunct="1">
        <a:defRPr sz="2000" kern="1200">
          <a:solidFill>
            <a:schemeClr val="tx1"/>
          </a:solidFill>
          <a:latin typeface="+mn-lt"/>
          <a:ea typeface="+mn-ea"/>
          <a:cs typeface="+mn-cs"/>
        </a:defRPr>
      </a:lvl7pPr>
      <a:lvl8pPr marL="3584073" algn="l" defTabSz="1024021" rtl="0" eaLnBrk="1" latinLnBrk="0" hangingPunct="1">
        <a:defRPr sz="2000" kern="1200">
          <a:solidFill>
            <a:schemeClr val="tx1"/>
          </a:solidFill>
          <a:latin typeface="+mn-lt"/>
          <a:ea typeface="+mn-ea"/>
          <a:cs typeface="+mn-cs"/>
        </a:defRPr>
      </a:lvl8pPr>
      <a:lvl9pPr marL="4096084" algn="l" defTabSz="1024021"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celtstudent.our.dmu.ac.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celt.our.dmu.ac.uk/dmu-replay-the-student-view-including-navigation-and-search/"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library.dmu.ac.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mailto:itmsservicedesk@dmu.ac.uk" TargetMode="External"/><Relationship Id="rId5" Type="http://schemas.openxmlformats.org/officeDocument/2006/relationships/hyperlink" Target="http://mobileprint.dmu.ac.uk/" TargetMode="External"/><Relationship Id="rId4" Type="http://schemas.openxmlformats.org/officeDocument/2006/relationships/hyperlink" Target="http://printing.dmu.ac.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hyperlink" Target="https://demontfortuniversity.sharepoint.com/sites/support365/SitePages/Home.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mailto:office365feedback@dmu.ac.uk" TargetMode="External"/><Relationship Id="rId4" Type="http://schemas.openxmlformats.org/officeDocument/2006/relationships/hyperlink" Target="https://support.office.com/en-gb/office-training-cente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itmsservicedesk@dmu.ac.uk" TargetMode="External"/><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my.dmu.ac.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mailto:P12345678@my365.dmu.ac.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3532720"/>
            <a:ext cx="9108504" cy="923330"/>
          </a:xfrm>
          <a:prstGeom prst="rect">
            <a:avLst/>
          </a:prstGeom>
          <a:noFill/>
        </p:spPr>
        <p:txBody>
          <a:bodyPr wrap="square" rtlCol="0">
            <a:spAutoFit/>
          </a:bodyPr>
          <a:lstStyle/>
          <a:p>
            <a:pPr algn="ctr"/>
            <a:r>
              <a:rPr lang="en-GB" sz="5400" dirty="0"/>
              <a:t>Student IT induction</a:t>
            </a:r>
          </a:p>
        </p:txBody>
      </p:sp>
    </p:spTree>
    <p:extLst>
      <p:ext uri="{BB962C8B-B14F-4D97-AF65-F5344CB8AC3E}">
        <p14:creationId xmlns:p14="http://schemas.microsoft.com/office/powerpoint/2010/main" val="2231281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27684"/>
            <a:ext cx="936104" cy="85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5496" y="-20538"/>
            <a:ext cx="9108504" cy="769441"/>
          </a:xfrm>
          <a:prstGeom prst="rect">
            <a:avLst/>
          </a:prstGeom>
          <a:noFill/>
        </p:spPr>
        <p:txBody>
          <a:bodyPr wrap="square" rtlCol="0">
            <a:spAutoFit/>
          </a:bodyPr>
          <a:lstStyle/>
          <a:p>
            <a:pPr algn="ctr"/>
            <a:r>
              <a:rPr lang="en-GB" sz="4400" dirty="0" smtClean="0">
                <a:latin typeface="Arial" panose="020B0604020202020204" pitchFamily="34" charset="0"/>
                <a:cs typeface="Arial" panose="020B0604020202020204" pitchFamily="34" charset="0"/>
              </a:rPr>
              <a:t>Blackboard VLE</a:t>
            </a:r>
            <a:endParaRPr lang="en-GB" sz="4400" dirty="0">
              <a:latin typeface="Arial" panose="020B0604020202020204" pitchFamily="34" charset="0"/>
              <a:cs typeface="Arial" panose="020B0604020202020204" pitchFamily="34" charset="0"/>
            </a:endParaRPr>
          </a:p>
        </p:txBody>
      </p:sp>
      <p:sp>
        <p:nvSpPr>
          <p:cNvPr id="8" name="TextBox 7"/>
          <p:cNvSpPr txBox="1"/>
          <p:nvPr/>
        </p:nvSpPr>
        <p:spPr>
          <a:xfrm>
            <a:off x="36512" y="1059582"/>
            <a:ext cx="9144000" cy="892552"/>
          </a:xfrm>
          <a:prstGeom prst="rect">
            <a:avLst/>
          </a:prstGeom>
          <a:noFill/>
        </p:spPr>
        <p:txBody>
          <a:bodyPr wrap="square" rtlCol="0">
            <a:spAutoFit/>
          </a:bodyPr>
          <a:lstStyle/>
          <a:p>
            <a:pPr algn="ctr"/>
            <a:r>
              <a:rPr lang="en-GB" sz="2400" dirty="0" smtClean="0"/>
              <a:t>Or you can access it directly via your web browser at:</a:t>
            </a:r>
          </a:p>
          <a:p>
            <a:pPr algn="ctr"/>
            <a:r>
              <a:rPr lang="en-GB" sz="2800" b="1" dirty="0" smtClean="0">
                <a:solidFill>
                  <a:srgbClr val="0070C0"/>
                </a:solidFill>
              </a:rPr>
              <a:t>https://vle.dmu.ac.uk</a:t>
            </a:r>
            <a:endParaRPr lang="en-GB" sz="2800" b="1" dirty="0">
              <a:solidFill>
                <a:srgbClr val="0070C0"/>
              </a:solidFill>
            </a:endParaRPr>
          </a:p>
        </p:txBody>
      </p:sp>
      <p:pic>
        <p:nvPicPr>
          <p:cNvPr id="10" name="Picture 9"/>
          <p:cNvPicPr/>
          <p:nvPr/>
        </p:nvPicPr>
        <p:blipFill>
          <a:blip r:embed="rId4"/>
          <a:stretch>
            <a:fillRect/>
          </a:stretch>
        </p:blipFill>
        <p:spPr>
          <a:xfrm>
            <a:off x="395536" y="1995686"/>
            <a:ext cx="8460432" cy="1352218"/>
          </a:xfrm>
          <a:prstGeom prst="rect">
            <a:avLst/>
          </a:prstGeom>
        </p:spPr>
      </p:pic>
      <p:sp>
        <p:nvSpPr>
          <p:cNvPr id="2" name="TextBox 1"/>
          <p:cNvSpPr txBox="1"/>
          <p:nvPr/>
        </p:nvSpPr>
        <p:spPr>
          <a:xfrm>
            <a:off x="611560" y="3219822"/>
            <a:ext cx="8356497" cy="1477328"/>
          </a:xfrm>
          <a:prstGeom prst="rect">
            <a:avLst/>
          </a:prstGeom>
          <a:noFill/>
        </p:spPr>
        <p:txBody>
          <a:bodyPr wrap="square" rtlCol="0">
            <a:spAutoFit/>
          </a:bodyPr>
          <a:lstStyle/>
          <a:p>
            <a:pPr>
              <a:defRPr/>
            </a:pPr>
            <a:r>
              <a:rPr lang="en-GB" b="1" dirty="0"/>
              <a:t>Blackboard is NOT compatible with the Internet Explorer web </a:t>
            </a:r>
            <a:r>
              <a:rPr lang="en-GB" b="1" dirty="0" smtClean="0"/>
              <a:t>browser</a:t>
            </a:r>
            <a:endParaRPr lang="en-GB" b="1" dirty="0"/>
          </a:p>
          <a:p>
            <a:pPr>
              <a:defRPr/>
            </a:pPr>
            <a:endParaRPr lang="en-GB" dirty="0" smtClean="0"/>
          </a:p>
          <a:p>
            <a:pPr>
              <a:defRPr/>
            </a:pPr>
            <a:r>
              <a:rPr lang="en-GB" dirty="0" smtClean="0"/>
              <a:t>It </a:t>
            </a:r>
            <a:r>
              <a:rPr lang="en-GB" dirty="0"/>
              <a:t>is compatible with the latest versions of Google Chrome, </a:t>
            </a:r>
            <a:r>
              <a:rPr lang="en-GB" dirty="0" smtClean="0"/>
              <a:t>Firefox,</a:t>
            </a:r>
          </a:p>
          <a:p>
            <a:pPr>
              <a:defRPr/>
            </a:pPr>
            <a:r>
              <a:rPr lang="en-GB" dirty="0" smtClean="0"/>
              <a:t>Microsoft </a:t>
            </a:r>
            <a:r>
              <a:rPr lang="en-GB" dirty="0"/>
              <a:t>Edge, and </a:t>
            </a:r>
            <a:r>
              <a:rPr lang="en-GB" dirty="0" smtClean="0"/>
              <a:t>Safari.</a:t>
            </a:r>
            <a:endParaRPr lang="en-GB" dirty="0"/>
          </a:p>
          <a:p>
            <a:endParaRPr lang="en-GB" dirty="0"/>
          </a:p>
        </p:txBody>
      </p:sp>
    </p:spTree>
    <p:extLst>
      <p:ext uri="{BB962C8B-B14F-4D97-AF65-F5344CB8AC3E}">
        <p14:creationId xmlns:p14="http://schemas.microsoft.com/office/powerpoint/2010/main" val="1972370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496" y="-20538"/>
            <a:ext cx="9108504" cy="769441"/>
          </a:xfrm>
          <a:prstGeom prst="rect">
            <a:avLst/>
          </a:prstGeom>
          <a:noFill/>
        </p:spPr>
        <p:txBody>
          <a:bodyPr wrap="square" rtlCol="0">
            <a:spAutoFit/>
          </a:bodyPr>
          <a:lstStyle/>
          <a:p>
            <a:pPr algn="ctr"/>
            <a:r>
              <a:rPr lang="en-GB" sz="4400" dirty="0" smtClean="0">
                <a:latin typeface="Arial" panose="020B0604020202020204" pitchFamily="34" charset="0"/>
                <a:cs typeface="Arial" panose="020B0604020202020204" pitchFamily="34" charset="0"/>
              </a:rPr>
              <a:t>Blackboard VLE</a:t>
            </a:r>
            <a:endParaRPr lang="en-GB" sz="4400" dirty="0">
              <a:latin typeface="Arial" panose="020B0604020202020204" pitchFamily="34" charset="0"/>
              <a:cs typeface="Arial" panose="020B0604020202020204" pitchFamily="34" charset="0"/>
            </a:endParaRPr>
          </a:p>
        </p:txBody>
      </p:sp>
      <p:sp>
        <p:nvSpPr>
          <p:cNvPr id="2" name="Rectangle 1"/>
          <p:cNvSpPr/>
          <p:nvPr/>
        </p:nvSpPr>
        <p:spPr>
          <a:xfrm>
            <a:off x="747953" y="1266314"/>
            <a:ext cx="511679" cy="369332"/>
          </a:xfrm>
          <a:prstGeom prst="rect">
            <a:avLst/>
          </a:prstGeom>
        </p:spPr>
        <p:txBody>
          <a:bodyPr wrap="none">
            <a:spAutoFit/>
          </a:bodyPr>
          <a:lstStyle/>
          <a:p>
            <a:r>
              <a:rPr lang="en-GB" b="1" dirty="0" smtClean="0"/>
              <a:t>1 </a:t>
            </a:r>
            <a:r>
              <a:rPr lang="en-GB" b="1" dirty="0"/>
              <a:t>&gt;</a:t>
            </a:r>
          </a:p>
        </p:txBody>
      </p:sp>
      <p:pic>
        <p:nvPicPr>
          <p:cNvPr id="3" name="Picture 2"/>
          <p:cNvPicPr>
            <a:picLocks noChangeAspect="1"/>
          </p:cNvPicPr>
          <p:nvPr/>
        </p:nvPicPr>
        <p:blipFill>
          <a:blip r:embed="rId3"/>
          <a:stretch>
            <a:fillRect/>
          </a:stretch>
        </p:blipFill>
        <p:spPr>
          <a:xfrm>
            <a:off x="1346757" y="987573"/>
            <a:ext cx="6735205" cy="3308201"/>
          </a:xfrm>
          <a:prstGeom prst="rect">
            <a:avLst/>
          </a:prstGeom>
        </p:spPr>
      </p:pic>
      <p:sp>
        <p:nvSpPr>
          <p:cNvPr id="6" name="Oval 5"/>
          <p:cNvSpPr/>
          <p:nvPr/>
        </p:nvSpPr>
        <p:spPr bwMode="auto">
          <a:xfrm>
            <a:off x="6012160" y="2469774"/>
            <a:ext cx="1440160" cy="362125"/>
          </a:xfrm>
          <a:prstGeom prst="ellipse">
            <a:avLst/>
          </a:prstGeom>
          <a:noFill/>
          <a:ln w="762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49092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496" y="-20538"/>
            <a:ext cx="9108504" cy="769441"/>
          </a:xfrm>
          <a:prstGeom prst="rect">
            <a:avLst/>
          </a:prstGeom>
          <a:noFill/>
        </p:spPr>
        <p:txBody>
          <a:bodyPr wrap="square" rtlCol="0">
            <a:spAutoFit/>
          </a:bodyPr>
          <a:lstStyle/>
          <a:p>
            <a:pPr algn="ctr"/>
            <a:r>
              <a:rPr lang="en-GB" sz="4400" dirty="0" smtClean="0">
                <a:latin typeface="Arial" panose="020B0604020202020204" pitchFamily="34" charset="0"/>
                <a:cs typeface="Arial" panose="020B0604020202020204" pitchFamily="34" charset="0"/>
              </a:rPr>
              <a:t>Blackboard VLE</a:t>
            </a:r>
            <a:endParaRPr lang="en-GB" sz="4400" dirty="0">
              <a:latin typeface="Arial" panose="020B0604020202020204" pitchFamily="34" charset="0"/>
              <a:cs typeface="Arial" panose="020B0604020202020204" pitchFamily="34" charset="0"/>
            </a:endParaRPr>
          </a:p>
        </p:txBody>
      </p:sp>
      <p:sp>
        <p:nvSpPr>
          <p:cNvPr id="2" name="Rectangle 1"/>
          <p:cNvSpPr/>
          <p:nvPr/>
        </p:nvSpPr>
        <p:spPr>
          <a:xfrm>
            <a:off x="747953" y="1266314"/>
            <a:ext cx="511679" cy="369332"/>
          </a:xfrm>
          <a:prstGeom prst="rect">
            <a:avLst/>
          </a:prstGeom>
        </p:spPr>
        <p:txBody>
          <a:bodyPr wrap="none">
            <a:spAutoFit/>
          </a:bodyPr>
          <a:lstStyle/>
          <a:p>
            <a:r>
              <a:rPr lang="en-GB" b="1" dirty="0"/>
              <a:t>2</a:t>
            </a:r>
            <a:r>
              <a:rPr lang="en-GB" b="1" dirty="0" smtClean="0"/>
              <a:t> </a:t>
            </a:r>
            <a:r>
              <a:rPr lang="en-GB" b="1" dirty="0"/>
              <a:t>&gt;</a:t>
            </a:r>
          </a:p>
        </p:txBody>
      </p:sp>
      <p:pic>
        <p:nvPicPr>
          <p:cNvPr id="3" name="Picture 2"/>
          <p:cNvPicPr>
            <a:picLocks noChangeAspect="1"/>
          </p:cNvPicPr>
          <p:nvPr/>
        </p:nvPicPr>
        <p:blipFill>
          <a:blip r:embed="rId3"/>
          <a:stretch>
            <a:fillRect/>
          </a:stretch>
        </p:blipFill>
        <p:spPr>
          <a:xfrm>
            <a:off x="2411760" y="779595"/>
            <a:ext cx="4081636" cy="3591840"/>
          </a:xfrm>
          <a:prstGeom prst="rect">
            <a:avLst/>
          </a:prstGeom>
        </p:spPr>
      </p:pic>
    </p:spTree>
    <p:extLst>
      <p:ext uri="{BB962C8B-B14F-4D97-AF65-F5344CB8AC3E}">
        <p14:creationId xmlns:p14="http://schemas.microsoft.com/office/powerpoint/2010/main" val="2961001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975430" y="1479198"/>
            <a:ext cx="3152775" cy="1133475"/>
          </a:xfrm>
          <a:prstGeom prst="rect">
            <a:avLst/>
          </a:prstGeom>
        </p:spPr>
      </p:pic>
      <p:pic>
        <p:nvPicPr>
          <p:cNvPr id="3" name="Picture 2"/>
          <p:cNvPicPr>
            <a:picLocks noChangeAspect="1"/>
          </p:cNvPicPr>
          <p:nvPr/>
        </p:nvPicPr>
        <p:blipFill>
          <a:blip r:embed="rId4"/>
          <a:stretch>
            <a:fillRect/>
          </a:stretch>
        </p:blipFill>
        <p:spPr>
          <a:xfrm>
            <a:off x="75726" y="775743"/>
            <a:ext cx="5907526" cy="3150874"/>
          </a:xfrm>
          <a:prstGeom prst="rect">
            <a:avLst/>
          </a:prstGeom>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127684"/>
            <a:ext cx="936104" cy="85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115616" y="1033270"/>
            <a:ext cx="638420" cy="504056"/>
          </a:xfrm>
          <a:prstGeom prst="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7" name="Straight Arrow Connector 6"/>
          <p:cNvCxnSpPr>
            <a:endCxn id="9" idx="1"/>
          </p:cNvCxnSpPr>
          <p:nvPr/>
        </p:nvCxnSpPr>
        <p:spPr bwMode="auto">
          <a:xfrm>
            <a:off x="1754036" y="1164581"/>
            <a:ext cx="4475125" cy="142383"/>
          </a:xfrm>
          <a:prstGeom prst="straightConnector1">
            <a:avLst/>
          </a:prstGeom>
          <a:solidFill>
            <a:schemeClr val="accent1"/>
          </a:solidFill>
          <a:ln w="38100" cap="flat" cmpd="sng" algn="ctr">
            <a:solidFill>
              <a:srgbClr val="92D050"/>
            </a:solidFill>
            <a:prstDash val="solid"/>
            <a:round/>
            <a:headEnd type="none" w="med" len="med"/>
            <a:tailEnd type="arrow"/>
          </a:ln>
          <a:effectLst/>
        </p:spPr>
      </p:cxnSp>
      <p:sp>
        <p:nvSpPr>
          <p:cNvPr id="11" name="Rectangle 10"/>
          <p:cNvSpPr/>
          <p:nvPr/>
        </p:nvSpPr>
        <p:spPr bwMode="auto">
          <a:xfrm>
            <a:off x="7853489" y="2063148"/>
            <a:ext cx="1183007" cy="288032"/>
          </a:xfrm>
          <a:prstGeom prst="rect">
            <a:avLst/>
          </a:prstGeom>
          <a:noFill/>
          <a:ln w="38100" cap="flat" cmpd="sng" algn="ctr">
            <a:solidFill>
              <a:schemeClr val="accent5">
                <a:lumMod val="50000"/>
              </a:schemeClr>
            </a:solidFill>
            <a:prstDash val="solid"/>
            <a:round/>
            <a:headEnd type="none" w="med" len="med"/>
            <a:tailEnd type="none" w="med" len="med"/>
          </a:ln>
          <a:effectLst>
            <a:glow rad="63500">
              <a:srgbClr val="FFFF00">
                <a:alpha val="4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TextBox 8"/>
          <p:cNvSpPr txBox="1"/>
          <p:nvPr/>
        </p:nvSpPr>
        <p:spPr>
          <a:xfrm>
            <a:off x="6229161" y="1122298"/>
            <a:ext cx="2736304" cy="369332"/>
          </a:xfrm>
          <a:prstGeom prst="rect">
            <a:avLst/>
          </a:prstGeom>
          <a:noFill/>
        </p:spPr>
        <p:txBody>
          <a:bodyPr wrap="square" rtlCol="0">
            <a:spAutoFit/>
          </a:bodyPr>
          <a:lstStyle/>
          <a:p>
            <a:r>
              <a:rPr lang="en-GB" b="1" dirty="0" smtClean="0"/>
              <a:t>Link to the User Guide </a:t>
            </a:r>
            <a:endParaRPr lang="en-GB" b="1" dirty="0"/>
          </a:p>
        </p:txBody>
      </p:sp>
      <p:sp>
        <p:nvSpPr>
          <p:cNvPr id="13" name="Rectangle 12"/>
          <p:cNvSpPr/>
          <p:nvPr/>
        </p:nvSpPr>
        <p:spPr bwMode="auto">
          <a:xfrm>
            <a:off x="2987824" y="3219822"/>
            <a:ext cx="2304256" cy="864096"/>
          </a:xfrm>
          <a:prstGeom prst="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TextBox 14"/>
          <p:cNvSpPr txBox="1"/>
          <p:nvPr/>
        </p:nvSpPr>
        <p:spPr>
          <a:xfrm>
            <a:off x="6228184" y="2778482"/>
            <a:ext cx="2736304" cy="369332"/>
          </a:xfrm>
          <a:prstGeom prst="rect">
            <a:avLst/>
          </a:prstGeom>
          <a:noFill/>
        </p:spPr>
        <p:txBody>
          <a:bodyPr wrap="square" rtlCol="0">
            <a:spAutoFit/>
          </a:bodyPr>
          <a:lstStyle/>
          <a:p>
            <a:r>
              <a:rPr lang="en-GB" b="1" dirty="0" smtClean="0"/>
              <a:t>Individual module links</a:t>
            </a:r>
            <a:endParaRPr lang="en-GB" b="1" dirty="0"/>
          </a:p>
        </p:txBody>
      </p:sp>
      <p:cxnSp>
        <p:nvCxnSpPr>
          <p:cNvPr id="16" name="Straight Arrow Connector 15"/>
          <p:cNvCxnSpPr>
            <a:endCxn id="15" idx="1"/>
          </p:cNvCxnSpPr>
          <p:nvPr/>
        </p:nvCxnSpPr>
        <p:spPr bwMode="auto">
          <a:xfrm flipV="1">
            <a:off x="5299462" y="2963148"/>
            <a:ext cx="928722" cy="256674"/>
          </a:xfrm>
          <a:prstGeom prst="straightConnector1">
            <a:avLst/>
          </a:prstGeom>
          <a:solidFill>
            <a:schemeClr val="accent1"/>
          </a:solidFill>
          <a:ln w="38100" cap="flat" cmpd="sng" algn="ctr">
            <a:solidFill>
              <a:srgbClr val="92D050"/>
            </a:solidFill>
            <a:prstDash val="solid"/>
            <a:round/>
            <a:headEnd type="none" w="med" len="med"/>
            <a:tailEnd type="arrow"/>
          </a:ln>
          <a:effectLst/>
        </p:spPr>
      </p:cxnSp>
      <p:sp>
        <p:nvSpPr>
          <p:cNvPr id="18" name="TextBox 17"/>
          <p:cNvSpPr txBox="1"/>
          <p:nvPr/>
        </p:nvSpPr>
        <p:spPr>
          <a:xfrm>
            <a:off x="35496" y="-20538"/>
            <a:ext cx="9108504" cy="769441"/>
          </a:xfrm>
          <a:prstGeom prst="rect">
            <a:avLst/>
          </a:prstGeom>
          <a:noFill/>
        </p:spPr>
        <p:txBody>
          <a:bodyPr wrap="square" rtlCol="0">
            <a:spAutoFit/>
          </a:bodyPr>
          <a:lstStyle/>
          <a:p>
            <a:pPr algn="ctr"/>
            <a:r>
              <a:rPr lang="en-GB" sz="4400" dirty="0" smtClean="0">
                <a:latin typeface="Arial" panose="020B0604020202020204" pitchFamily="34" charset="0"/>
                <a:cs typeface="Arial" panose="020B0604020202020204" pitchFamily="34" charset="0"/>
              </a:rPr>
              <a:t>Blackboard VLE</a:t>
            </a:r>
            <a:endParaRPr lang="en-GB" sz="44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stretch>
            <a:fillRect/>
          </a:stretch>
        </p:blipFill>
        <p:spPr>
          <a:xfrm>
            <a:off x="6084168" y="3128739"/>
            <a:ext cx="3044037" cy="1459235"/>
          </a:xfrm>
          <a:prstGeom prst="rect">
            <a:avLst/>
          </a:prstGeom>
        </p:spPr>
      </p:pic>
    </p:spTree>
    <p:extLst>
      <p:ext uri="{BB962C8B-B14F-4D97-AF65-F5344CB8AC3E}">
        <p14:creationId xmlns:p14="http://schemas.microsoft.com/office/powerpoint/2010/main" val="1042769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27684"/>
            <a:ext cx="936104" cy="85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5496" y="-20538"/>
            <a:ext cx="9108504" cy="769441"/>
          </a:xfrm>
          <a:prstGeom prst="rect">
            <a:avLst/>
          </a:prstGeom>
          <a:noFill/>
        </p:spPr>
        <p:txBody>
          <a:bodyPr wrap="square" rtlCol="0">
            <a:spAutoFit/>
          </a:bodyPr>
          <a:lstStyle/>
          <a:p>
            <a:pPr algn="ctr"/>
            <a:r>
              <a:rPr lang="en-GB" sz="4400" dirty="0" smtClean="0">
                <a:latin typeface="Arial" panose="020B0604020202020204" pitchFamily="34" charset="0"/>
                <a:cs typeface="Arial" panose="020B0604020202020204" pitchFamily="34" charset="0"/>
              </a:rPr>
              <a:t>Blackboard - </a:t>
            </a:r>
            <a:r>
              <a:rPr lang="en-GB" sz="4400" dirty="0" err="1" smtClean="0">
                <a:latin typeface="Arial" panose="020B0604020202020204" pitchFamily="34" charset="0"/>
                <a:cs typeface="Arial" panose="020B0604020202020204" pitchFamily="34" charset="0"/>
              </a:rPr>
              <a:t>UserGuide</a:t>
            </a:r>
            <a:endParaRPr lang="en-GB" sz="4400" dirty="0">
              <a:latin typeface="Arial" panose="020B0604020202020204" pitchFamily="34" charset="0"/>
              <a:cs typeface="Arial" panose="020B0604020202020204" pitchFamily="34" charset="0"/>
            </a:endParaRPr>
          </a:p>
        </p:txBody>
      </p:sp>
      <p:sp>
        <p:nvSpPr>
          <p:cNvPr id="2" name="TextBox 1"/>
          <p:cNvSpPr txBox="1"/>
          <p:nvPr/>
        </p:nvSpPr>
        <p:spPr>
          <a:xfrm>
            <a:off x="2714843" y="4155926"/>
            <a:ext cx="3749809" cy="369332"/>
          </a:xfrm>
          <a:prstGeom prst="rect">
            <a:avLst/>
          </a:prstGeom>
          <a:noFill/>
        </p:spPr>
        <p:txBody>
          <a:bodyPr wrap="none" rtlCol="0">
            <a:spAutoFit/>
          </a:bodyPr>
          <a:lstStyle/>
          <a:p>
            <a:r>
              <a:rPr lang="en-GB" b="1" dirty="0">
                <a:hlinkClick r:id="rId4"/>
              </a:rPr>
              <a:t>http://celtstudent.our.dmu.ac.uk/</a:t>
            </a:r>
            <a:endParaRPr lang="en-GB" b="1" dirty="0"/>
          </a:p>
        </p:txBody>
      </p:sp>
      <p:pic>
        <p:nvPicPr>
          <p:cNvPr id="4" name="Picture 3"/>
          <p:cNvPicPr>
            <a:picLocks noChangeAspect="1"/>
          </p:cNvPicPr>
          <p:nvPr/>
        </p:nvPicPr>
        <p:blipFill>
          <a:blip r:embed="rId5"/>
          <a:stretch>
            <a:fillRect/>
          </a:stretch>
        </p:blipFill>
        <p:spPr>
          <a:xfrm>
            <a:off x="2123728" y="748903"/>
            <a:ext cx="4847059" cy="3298894"/>
          </a:xfrm>
          <a:prstGeom prst="rect">
            <a:avLst/>
          </a:prstGeom>
        </p:spPr>
      </p:pic>
    </p:spTree>
    <p:extLst>
      <p:ext uri="{BB962C8B-B14F-4D97-AF65-F5344CB8AC3E}">
        <p14:creationId xmlns:p14="http://schemas.microsoft.com/office/powerpoint/2010/main" val="3340816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20538"/>
            <a:ext cx="9108504" cy="769441"/>
          </a:xfrm>
          <a:prstGeom prst="rect">
            <a:avLst/>
          </a:prstGeom>
          <a:noFill/>
        </p:spPr>
        <p:txBody>
          <a:bodyPr wrap="square" rtlCol="0">
            <a:spAutoFit/>
          </a:bodyPr>
          <a:lstStyle/>
          <a:p>
            <a:pPr algn="ctr"/>
            <a:r>
              <a:rPr lang="en-GB" sz="4400" dirty="0" err="1" smtClean="0">
                <a:latin typeface="Arial" panose="020B0604020202020204" pitchFamily="34" charset="0"/>
                <a:cs typeface="Arial" panose="020B0604020202020204" pitchFamily="34" charset="0"/>
              </a:rPr>
              <a:t>Turnitin</a:t>
            </a:r>
            <a:endParaRPr lang="en-GB" sz="4400" dirty="0">
              <a:latin typeface="Arial" panose="020B0604020202020204" pitchFamily="34" charset="0"/>
              <a:cs typeface="Arial" panose="020B0604020202020204" pitchFamily="34" charset="0"/>
            </a:endParaRPr>
          </a:p>
        </p:txBody>
      </p:sp>
      <p:sp>
        <p:nvSpPr>
          <p:cNvPr id="2" name="TextBox 1"/>
          <p:cNvSpPr txBox="1"/>
          <p:nvPr/>
        </p:nvSpPr>
        <p:spPr>
          <a:xfrm>
            <a:off x="467543" y="3579862"/>
            <a:ext cx="8152199" cy="1200329"/>
          </a:xfrm>
          <a:prstGeom prst="rect">
            <a:avLst/>
          </a:prstGeom>
          <a:noFill/>
        </p:spPr>
        <p:txBody>
          <a:bodyPr wrap="square" rtlCol="0">
            <a:spAutoFit/>
          </a:bodyPr>
          <a:lstStyle/>
          <a:p>
            <a:r>
              <a:rPr lang="en-GB" dirty="0"/>
              <a:t>You may be required to submit your written work electronically through </a:t>
            </a:r>
            <a:r>
              <a:rPr lang="en-GB" dirty="0" err="1"/>
              <a:t>Turnitin</a:t>
            </a:r>
            <a:r>
              <a:rPr lang="en-GB" dirty="0"/>
              <a:t>. This software assists academic staff in identifying possible plagiarism, collusion or other academic offences.</a:t>
            </a:r>
          </a:p>
          <a:p>
            <a:endParaRPr lang="en-GB" dirty="0"/>
          </a:p>
        </p:txBody>
      </p:sp>
      <p:pic>
        <p:nvPicPr>
          <p:cNvPr id="3" name="Picture 2"/>
          <p:cNvPicPr>
            <a:picLocks noChangeAspect="1"/>
          </p:cNvPicPr>
          <p:nvPr/>
        </p:nvPicPr>
        <p:blipFill>
          <a:blip r:embed="rId3"/>
          <a:stretch>
            <a:fillRect/>
          </a:stretch>
        </p:blipFill>
        <p:spPr>
          <a:xfrm>
            <a:off x="1212577" y="771550"/>
            <a:ext cx="6754341" cy="2701736"/>
          </a:xfrm>
          <a:prstGeom prst="rect">
            <a:avLst/>
          </a:prstGeom>
        </p:spPr>
      </p:pic>
    </p:spTree>
    <p:extLst>
      <p:ext uri="{BB962C8B-B14F-4D97-AF65-F5344CB8AC3E}">
        <p14:creationId xmlns:p14="http://schemas.microsoft.com/office/powerpoint/2010/main" val="4173105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40152" y="1707654"/>
            <a:ext cx="3168351" cy="2062103"/>
          </a:xfrm>
          <a:prstGeom prst="rect">
            <a:avLst/>
          </a:prstGeom>
          <a:noFill/>
        </p:spPr>
        <p:txBody>
          <a:bodyPr wrap="square" rtlCol="0">
            <a:spAutoFit/>
          </a:bodyPr>
          <a:lstStyle/>
          <a:p>
            <a:r>
              <a:rPr lang="en-GB" sz="1600" dirty="0"/>
              <a:t>All staff led teaching sessions will be recorded, so that you can revisit them. </a:t>
            </a:r>
            <a:r>
              <a:rPr lang="en-GB" sz="1600" dirty="0" smtClean="0"/>
              <a:t>This system is called </a:t>
            </a:r>
            <a:r>
              <a:rPr lang="en-GB" sz="1600" b="1" dirty="0" smtClean="0"/>
              <a:t>DMU Replay</a:t>
            </a:r>
            <a:r>
              <a:rPr lang="en-GB" sz="1600" dirty="0" smtClean="0"/>
              <a:t>.</a:t>
            </a:r>
          </a:p>
          <a:p>
            <a:endParaRPr lang="en-GB" sz="1600" dirty="0"/>
          </a:p>
          <a:p>
            <a:r>
              <a:rPr lang="en-GB" sz="1600" dirty="0" smtClean="0"/>
              <a:t>DMU Replay recordings can be viewed by clicking the link in your module</a:t>
            </a:r>
            <a:endParaRPr lang="en-GB" sz="1600" dirty="0"/>
          </a:p>
        </p:txBody>
      </p:sp>
      <p:sp>
        <p:nvSpPr>
          <p:cNvPr id="5" name="TextBox 4"/>
          <p:cNvSpPr txBox="1"/>
          <p:nvPr/>
        </p:nvSpPr>
        <p:spPr>
          <a:xfrm>
            <a:off x="35496" y="-20538"/>
            <a:ext cx="9108504" cy="769441"/>
          </a:xfrm>
          <a:prstGeom prst="rect">
            <a:avLst/>
          </a:prstGeom>
          <a:noFill/>
        </p:spPr>
        <p:txBody>
          <a:bodyPr wrap="square" rtlCol="0">
            <a:spAutoFit/>
          </a:bodyPr>
          <a:lstStyle/>
          <a:p>
            <a:pPr algn="ctr"/>
            <a:r>
              <a:rPr lang="en-GB" sz="4400" dirty="0" smtClean="0">
                <a:latin typeface="Arial" panose="020B0604020202020204" pitchFamily="34" charset="0"/>
                <a:cs typeface="Arial" panose="020B0604020202020204" pitchFamily="34" charset="0"/>
              </a:rPr>
              <a:t>DMU replay</a:t>
            </a:r>
            <a:endParaRPr lang="en-GB" sz="44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84031"/>
            <a:ext cx="5636493" cy="329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251520" y="3219822"/>
            <a:ext cx="4752528" cy="720080"/>
          </a:xfrm>
          <a:prstGeom prst="rect">
            <a:avLst/>
          </a:prstGeom>
          <a:noFill/>
          <a:ln w="38100" cap="flat" cmpd="sng" algn="ctr">
            <a:solidFill>
              <a:schemeClr val="accent5">
                <a:lumMod val="50000"/>
              </a:schemeClr>
            </a:solidFill>
            <a:prstDash val="solid"/>
            <a:round/>
            <a:headEnd type="none" w="med" len="med"/>
            <a:tailEnd type="none" w="med" len="med"/>
          </a:ln>
          <a:effectLst>
            <a:glow rad="63500">
              <a:srgbClr val="FFFF00">
                <a:alpha val="40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Right Arrow 6"/>
          <p:cNvSpPr/>
          <p:nvPr/>
        </p:nvSpPr>
        <p:spPr bwMode="auto">
          <a:xfrm rot="10800000">
            <a:off x="5076056" y="3291830"/>
            <a:ext cx="864096" cy="360040"/>
          </a:xfrm>
          <a:prstGeom prst="right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extBox 1"/>
          <p:cNvSpPr txBox="1"/>
          <p:nvPr/>
        </p:nvSpPr>
        <p:spPr>
          <a:xfrm>
            <a:off x="1413237" y="4227934"/>
            <a:ext cx="6532558" cy="369332"/>
          </a:xfrm>
          <a:prstGeom prst="rect">
            <a:avLst/>
          </a:prstGeom>
          <a:noFill/>
        </p:spPr>
        <p:txBody>
          <a:bodyPr wrap="none" rtlCol="0">
            <a:spAutoFit/>
          </a:bodyPr>
          <a:lstStyle/>
          <a:p>
            <a:r>
              <a:rPr lang="en-GB" b="1" dirty="0" smtClean="0">
                <a:hlinkClick r:id="rId4"/>
              </a:rPr>
              <a:t>Click here to see what a DMU Replay Recording looks like</a:t>
            </a:r>
            <a:endParaRPr lang="en-GB" b="1" dirty="0"/>
          </a:p>
        </p:txBody>
      </p:sp>
    </p:spTree>
    <p:extLst>
      <p:ext uri="{BB962C8B-B14F-4D97-AF65-F5344CB8AC3E}">
        <p14:creationId xmlns:p14="http://schemas.microsoft.com/office/powerpoint/2010/main" val="1441756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96" y="-20538"/>
            <a:ext cx="9108504" cy="769441"/>
          </a:xfrm>
          <a:prstGeom prst="rect">
            <a:avLst/>
          </a:prstGeom>
          <a:noFill/>
        </p:spPr>
        <p:txBody>
          <a:bodyPr wrap="square" rtlCol="0">
            <a:spAutoFit/>
          </a:bodyPr>
          <a:lstStyle/>
          <a:p>
            <a:pPr algn="ctr"/>
            <a:r>
              <a:rPr lang="en-GB" sz="4400" dirty="0" smtClean="0">
                <a:latin typeface="Arial" panose="020B0604020202020204" pitchFamily="34" charset="0"/>
                <a:cs typeface="Arial" panose="020B0604020202020204" pitchFamily="34" charset="0"/>
              </a:rPr>
              <a:t>Kimberlin Library – IT Resources</a:t>
            </a:r>
            <a:endParaRPr lang="en-GB" sz="4400" dirty="0">
              <a:latin typeface="Arial" panose="020B0604020202020204" pitchFamily="34" charset="0"/>
              <a:cs typeface="Arial" panose="020B0604020202020204" pitchFamily="34" charset="0"/>
            </a:endParaRPr>
          </a:p>
        </p:txBody>
      </p:sp>
      <p:sp>
        <p:nvSpPr>
          <p:cNvPr id="8" name="TextBox 7"/>
          <p:cNvSpPr txBox="1"/>
          <p:nvPr/>
        </p:nvSpPr>
        <p:spPr>
          <a:xfrm>
            <a:off x="539552" y="987574"/>
            <a:ext cx="3701654" cy="3816429"/>
          </a:xfrm>
          <a:prstGeom prst="rect">
            <a:avLst/>
          </a:prstGeom>
          <a:noFill/>
        </p:spPr>
        <p:txBody>
          <a:bodyPr wrap="none" rtlCol="0">
            <a:spAutoFit/>
          </a:bodyPr>
          <a:lstStyle/>
          <a:p>
            <a:pPr marL="285750" indent="-285750">
              <a:buFont typeface="Arial" panose="020B0604020202020204" pitchFamily="34" charset="0"/>
              <a:buChar char="•"/>
            </a:pPr>
            <a:r>
              <a:rPr lang="en-GB" sz="1600" dirty="0" err="1" smtClean="0"/>
              <a:t>WiFi</a:t>
            </a:r>
            <a:r>
              <a:rPr lang="en-GB" sz="1600" dirty="0" smtClean="0"/>
              <a:t> across all spaces</a:t>
            </a:r>
            <a:br>
              <a:rPr lang="en-GB" sz="1600" dirty="0" smtClean="0"/>
            </a:br>
            <a:endParaRPr lang="en-GB" sz="1600" dirty="0" smtClean="0"/>
          </a:p>
          <a:p>
            <a:pPr marL="285750" indent="-285750">
              <a:buFont typeface="Arial" panose="020B0604020202020204" pitchFamily="34" charset="0"/>
              <a:buChar char="•"/>
            </a:pPr>
            <a:r>
              <a:rPr lang="en-GB" sz="1600" dirty="0" smtClean="0"/>
              <a:t>Hundreds of computer workstations</a:t>
            </a:r>
            <a:br>
              <a:rPr lang="en-GB" sz="1600" dirty="0" smtClean="0"/>
            </a:br>
            <a:endParaRPr lang="en-GB" sz="1600" dirty="0"/>
          </a:p>
          <a:p>
            <a:pPr marL="285750" indent="-285750">
              <a:buFont typeface="Arial" panose="020B0604020202020204" pitchFamily="34" charset="0"/>
              <a:buChar char="•"/>
            </a:pPr>
            <a:r>
              <a:rPr lang="en-GB" sz="1600" dirty="0" smtClean="0"/>
              <a:t>Wide range of software installed</a:t>
            </a:r>
            <a:br>
              <a:rPr lang="en-GB" sz="1600" dirty="0" smtClean="0"/>
            </a:br>
            <a:endParaRPr lang="en-GB" sz="1600" dirty="0" smtClean="0"/>
          </a:p>
          <a:p>
            <a:pPr marL="285750" indent="-285750">
              <a:buFont typeface="Arial" panose="020B0604020202020204" pitchFamily="34" charset="0"/>
              <a:buChar char="•"/>
            </a:pPr>
            <a:r>
              <a:rPr lang="en-GB" sz="1600" dirty="0" smtClean="0"/>
              <a:t>Assistive technologies</a:t>
            </a:r>
            <a:br>
              <a:rPr lang="en-GB" sz="1600" dirty="0" smtClean="0"/>
            </a:br>
            <a:endParaRPr lang="en-GB" sz="1600" dirty="0" smtClean="0"/>
          </a:p>
          <a:p>
            <a:pPr marL="285750" indent="-285750">
              <a:buFont typeface="Arial" panose="020B0604020202020204" pitchFamily="34" charset="0"/>
              <a:buChar char="•"/>
            </a:pPr>
            <a:r>
              <a:rPr lang="en-GB" sz="1600" dirty="0" smtClean="0"/>
              <a:t>Syndicate rooms with digital</a:t>
            </a:r>
            <a:br>
              <a:rPr lang="en-GB" sz="1600" dirty="0" smtClean="0"/>
            </a:br>
            <a:r>
              <a:rPr lang="en-GB" sz="1600" dirty="0" smtClean="0"/>
              <a:t>multimedia hardware</a:t>
            </a:r>
            <a:br>
              <a:rPr lang="en-GB" sz="1600" dirty="0" smtClean="0"/>
            </a:br>
            <a:endParaRPr lang="en-GB" sz="1600" dirty="0" smtClean="0"/>
          </a:p>
          <a:p>
            <a:pPr marL="285750" indent="-285750">
              <a:buFont typeface="Arial" panose="020B0604020202020204" pitchFamily="34" charset="0"/>
              <a:buChar char="•"/>
            </a:pPr>
            <a:r>
              <a:rPr lang="en-GB" sz="1600" dirty="0" smtClean="0"/>
              <a:t>Laptop loans</a:t>
            </a:r>
            <a:br>
              <a:rPr lang="en-GB" sz="1600" dirty="0" smtClean="0"/>
            </a:br>
            <a:endParaRPr lang="en-GB" sz="1600" dirty="0" smtClean="0"/>
          </a:p>
          <a:p>
            <a:pPr marL="285750" indent="-285750">
              <a:buFont typeface="Arial" panose="020B0604020202020204" pitchFamily="34" charset="0"/>
              <a:buChar char="•"/>
            </a:pPr>
            <a:r>
              <a:rPr lang="en-GB" sz="1600" dirty="0" smtClean="0"/>
              <a:t>IT Help Desk – on 1</a:t>
            </a:r>
            <a:r>
              <a:rPr lang="en-GB" sz="1600" baseline="30000" dirty="0" smtClean="0"/>
              <a:t>st</a:t>
            </a:r>
            <a:r>
              <a:rPr lang="en-GB" sz="1600" dirty="0" smtClean="0"/>
              <a:t> Floor</a:t>
            </a:r>
          </a:p>
          <a:p>
            <a:pPr marL="285750" indent="-285750">
              <a:buFont typeface="Arial" panose="020B0604020202020204" pitchFamily="34" charset="0"/>
              <a:buChar char="•"/>
            </a:pPr>
            <a:endParaRPr lang="en-GB"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128" y="821297"/>
            <a:ext cx="3233869" cy="242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92063" y="3363838"/>
            <a:ext cx="4572000" cy="1200329"/>
          </a:xfrm>
          <a:prstGeom prst="rect">
            <a:avLst/>
          </a:prstGeom>
        </p:spPr>
        <p:txBody>
          <a:bodyPr>
            <a:spAutoFit/>
          </a:bodyPr>
          <a:lstStyle/>
          <a:p>
            <a:pPr algn="ctr"/>
            <a:r>
              <a:rPr lang="en-GB" b="1" dirty="0"/>
              <a:t>For more information </a:t>
            </a:r>
            <a:r>
              <a:rPr lang="en-GB" b="1" dirty="0" smtClean="0"/>
              <a:t>about </a:t>
            </a:r>
            <a:r>
              <a:rPr lang="en-GB" b="1" dirty="0"/>
              <a:t>library services visit our website using the following link</a:t>
            </a:r>
          </a:p>
          <a:p>
            <a:pPr algn="ctr"/>
            <a:r>
              <a:rPr lang="en-GB" b="1" dirty="0">
                <a:hlinkClick r:id="rId4"/>
              </a:rPr>
              <a:t>http://library.dmu.ac.uk/</a:t>
            </a:r>
            <a:endParaRPr lang="en-GB" b="1" dirty="0"/>
          </a:p>
        </p:txBody>
      </p:sp>
    </p:spTree>
    <p:extLst>
      <p:ext uri="{BB962C8B-B14F-4D97-AF65-F5344CB8AC3E}">
        <p14:creationId xmlns:p14="http://schemas.microsoft.com/office/powerpoint/2010/main" val="1343382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
            <a:ext cx="1822847" cy="182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Rectangle 1"/>
          <p:cNvSpPr>
            <a:spLocks noChangeArrowheads="1"/>
          </p:cNvSpPr>
          <p:nvPr/>
        </p:nvSpPr>
        <p:spPr bwMode="auto">
          <a:xfrm>
            <a:off x="395536" y="771550"/>
            <a:ext cx="799288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285750" indent="-285750">
              <a:buFont typeface="Arial" panose="020B0604020202020204" pitchFamily="34" charset="0"/>
              <a:buChar char="•"/>
            </a:pPr>
            <a:r>
              <a:rPr lang="en-GB" dirty="0" smtClean="0">
                <a:latin typeface="+mn-lt"/>
                <a:cs typeface="Arial" panose="020B0604020202020204" pitchFamily="34" charset="0"/>
              </a:rPr>
              <a:t>Use </a:t>
            </a:r>
            <a:r>
              <a:rPr lang="en-GB" dirty="0">
                <a:latin typeface="+mn-lt"/>
                <a:cs typeface="Arial" panose="020B0604020202020204" pitchFamily="34" charset="0"/>
              </a:rPr>
              <a:t>your student card </a:t>
            </a:r>
            <a:r>
              <a:rPr lang="en-GB" dirty="0" smtClean="0">
                <a:latin typeface="+mn-lt"/>
                <a:cs typeface="Arial" panose="020B0604020202020204" pitchFamily="34" charset="0"/>
              </a:rPr>
              <a:t>to print from any machine on campus </a:t>
            </a:r>
          </a:p>
          <a:p>
            <a:pPr marL="285750" indent="-285750">
              <a:buFont typeface="Arial" panose="020B0604020202020204" pitchFamily="34" charset="0"/>
              <a:buChar char="•"/>
            </a:pPr>
            <a:r>
              <a:rPr lang="en-GB" altLang="en-US" dirty="0" smtClean="0">
                <a:latin typeface="+mn-lt"/>
                <a:cs typeface="Arial" panose="020B0604020202020204" pitchFamily="34" charset="0"/>
              </a:rPr>
              <a:t>Printers are available in all student areas</a:t>
            </a:r>
          </a:p>
          <a:p>
            <a:pPr marL="285750" indent="-285750">
              <a:buFont typeface="Arial" panose="020B0604020202020204" pitchFamily="34" charset="0"/>
              <a:buChar char="•"/>
            </a:pPr>
            <a:r>
              <a:rPr lang="en-GB" dirty="0" smtClean="0">
                <a:latin typeface="+mn-lt"/>
                <a:cs typeface="Arial" panose="020B0604020202020204" pitchFamily="34" charset="0"/>
              </a:rPr>
              <a:t>Manage your printing and print top-up online at  </a:t>
            </a:r>
            <a:r>
              <a:rPr lang="en-GB" b="1" dirty="0">
                <a:latin typeface="+mn-lt"/>
                <a:cs typeface="Arial" panose="020B0604020202020204" pitchFamily="34" charset="0"/>
                <a:hlinkClick r:id="rId4"/>
              </a:rPr>
              <a:t>http://</a:t>
            </a:r>
            <a:r>
              <a:rPr lang="en-GB" b="1" dirty="0" smtClean="0">
                <a:latin typeface="+mn-lt"/>
                <a:cs typeface="Arial" panose="020B0604020202020204" pitchFamily="34" charset="0"/>
                <a:hlinkClick r:id="rId4"/>
              </a:rPr>
              <a:t>printing.dmu.ac.uk</a:t>
            </a:r>
            <a:endParaRPr lang="en-GB" b="1" dirty="0" smtClean="0">
              <a:latin typeface="+mn-lt"/>
              <a:cs typeface="Arial" panose="020B0604020202020204" pitchFamily="34" charset="0"/>
            </a:endParaRPr>
          </a:p>
          <a:p>
            <a:pPr marL="285750" indent="-285750">
              <a:buFont typeface="Arial" panose="020B0604020202020204" pitchFamily="34" charset="0"/>
              <a:buChar char="•"/>
            </a:pPr>
            <a:r>
              <a:rPr lang="en-GB" dirty="0" smtClean="0">
                <a:latin typeface="+mn-lt"/>
                <a:cs typeface="Arial" panose="020B0604020202020204" pitchFamily="34" charset="0"/>
              </a:rPr>
              <a:t>You can also print content from your mobile device</a:t>
            </a:r>
          </a:p>
          <a:p>
            <a:pPr marL="285750" indent="-285750">
              <a:buFont typeface="Arial" panose="020B0604020202020204" pitchFamily="34" charset="0"/>
              <a:buChar char="•"/>
            </a:pPr>
            <a:r>
              <a:rPr lang="en-GB" dirty="0" smtClean="0">
                <a:latin typeface="+mn-lt"/>
                <a:cs typeface="Arial" panose="020B0604020202020204" pitchFamily="34" charset="0"/>
              </a:rPr>
              <a:t>For more information about mobile printing: </a:t>
            </a:r>
            <a:r>
              <a:rPr lang="en-GB" b="1" dirty="0" smtClean="0">
                <a:latin typeface="+mn-lt"/>
                <a:cs typeface="Arial" panose="020B0604020202020204" pitchFamily="34" charset="0"/>
                <a:hlinkClick r:id="rId5"/>
              </a:rPr>
              <a:t>http://</a:t>
            </a:r>
            <a:r>
              <a:rPr lang="en-GB" b="1" u="sng" dirty="0" smtClean="0">
                <a:solidFill>
                  <a:srgbClr val="002060"/>
                </a:solidFill>
                <a:latin typeface="+mn-lt"/>
                <a:cs typeface="Arial" panose="020B0604020202020204" pitchFamily="34" charset="0"/>
                <a:hlinkClick r:id="rId5"/>
              </a:rPr>
              <a:t>mobileprint.dmu.ac.uk</a:t>
            </a:r>
            <a:endParaRPr lang="en-GB" dirty="0" smtClean="0">
              <a:latin typeface="+mn-lt"/>
              <a:cs typeface="Arial" panose="020B0604020202020204" pitchFamily="34" charset="0"/>
            </a:endParaRPr>
          </a:p>
          <a:p>
            <a:pPr marL="285750" indent="-285750">
              <a:buFont typeface="Arial" panose="020B0604020202020204" pitchFamily="34" charset="0"/>
              <a:buChar char="•"/>
            </a:pPr>
            <a:r>
              <a:rPr lang="en-GB" dirty="0" smtClean="0">
                <a:latin typeface="+mn-lt"/>
                <a:cs typeface="Arial" panose="020B0604020202020204" pitchFamily="34" charset="0"/>
              </a:rPr>
              <a:t>For more information on how to print or top-up your print credits, use our IT help guide which can </a:t>
            </a:r>
            <a:r>
              <a:rPr lang="en-GB" dirty="0">
                <a:latin typeface="+mn-lt"/>
                <a:cs typeface="Arial" panose="020B0604020202020204" pitchFamily="34" charset="0"/>
              </a:rPr>
              <a:t>be found in the Kimberlin </a:t>
            </a:r>
            <a:r>
              <a:rPr lang="en-GB" dirty="0" smtClean="0">
                <a:latin typeface="+mn-lt"/>
                <a:cs typeface="Arial" panose="020B0604020202020204" pitchFamily="34" charset="0"/>
              </a:rPr>
              <a:t>library</a:t>
            </a:r>
            <a:br>
              <a:rPr lang="en-GB" dirty="0" smtClean="0">
                <a:latin typeface="+mn-lt"/>
                <a:cs typeface="Arial" panose="020B0604020202020204" pitchFamily="34" charset="0"/>
              </a:rPr>
            </a:br>
            <a:endParaRPr lang="en-GB" dirty="0" smtClean="0">
              <a:latin typeface="+mn-lt"/>
              <a:cs typeface="Arial" panose="020B0604020202020204" pitchFamily="34" charset="0"/>
            </a:endParaRPr>
          </a:p>
          <a:p>
            <a:pPr algn="ctr">
              <a:spcBef>
                <a:spcPct val="0"/>
              </a:spcBef>
            </a:pPr>
            <a:r>
              <a:rPr lang="en-GB" dirty="0" smtClean="0">
                <a:latin typeface="+mn-lt"/>
                <a:cs typeface="Arial" panose="020B0604020202020204" pitchFamily="34" charset="0"/>
              </a:rPr>
              <a:t>If you need any further help with printing contact</a:t>
            </a:r>
          </a:p>
          <a:p>
            <a:pPr algn="ctr">
              <a:spcBef>
                <a:spcPct val="0"/>
              </a:spcBef>
            </a:pPr>
            <a:r>
              <a:rPr lang="en-GB" dirty="0" smtClean="0">
                <a:latin typeface="+mn-lt"/>
                <a:cs typeface="Arial" panose="020B0604020202020204" pitchFamily="34" charset="0"/>
              </a:rPr>
              <a:t>ITMS </a:t>
            </a:r>
            <a:r>
              <a:rPr lang="en-GB" dirty="0">
                <a:latin typeface="+mn-lt"/>
                <a:cs typeface="Arial" panose="020B0604020202020204" pitchFamily="34" charset="0"/>
              </a:rPr>
              <a:t>Service Desk</a:t>
            </a:r>
          </a:p>
          <a:p>
            <a:pPr algn="ctr">
              <a:spcBef>
                <a:spcPct val="0"/>
              </a:spcBef>
            </a:pPr>
            <a:r>
              <a:rPr lang="en-GB" dirty="0">
                <a:latin typeface="+mn-lt"/>
                <a:cs typeface="Arial" panose="020B0604020202020204" pitchFamily="34" charset="0"/>
                <a:hlinkClick r:id="rId6"/>
              </a:rPr>
              <a:t>itmsservicedesk@dmu.ac.uk</a:t>
            </a:r>
            <a:endParaRPr lang="en-GB" dirty="0">
              <a:latin typeface="+mn-lt"/>
              <a:cs typeface="Arial" panose="020B0604020202020204" pitchFamily="34" charset="0"/>
            </a:endParaRPr>
          </a:p>
          <a:p>
            <a:pPr algn="ctr">
              <a:spcBef>
                <a:spcPct val="0"/>
              </a:spcBef>
            </a:pPr>
            <a:r>
              <a:rPr lang="en-GB" dirty="0">
                <a:latin typeface="+mn-lt"/>
                <a:cs typeface="Arial" panose="020B0604020202020204" pitchFamily="34" charset="0"/>
              </a:rPr>
              <a:t>Ext: </a:t>
            </a:r>
            <a:r>
              <a:rPr lang="en-GB" dirty="0" smtClean="0">
                <a:latin typeface="+mn-lt"/>
                <a:cs typeface="Arial" panose="020B0604020202020204" pitchFamily="34" charset="0"/>
              </a:rPr>
              <a:t>6050</a:t>
            </a:r>
            <a:endParaRPr lang="en-GB" altLang="en-US" dirty="0">
              <a:latin typeface="+mn-lt"/>
              <a:cs typeface="Arial" panose="020B0604020202020204" pitchFamily="34" charset="0"/>
            </a:endParaRPr>
          </a:p>
        </p:txBody>
      </p:sp>
      <p:sp>
        <p:nvSpPr>
          <p:cNvPr id="4" name="TextBox 3"/>
          <p:cNvSpPr txBox="1"/>
          <p:nvPr/>
        </p:nvSpPr>
        <p:spPr>
          <a:xfrm>
            <a:off x="35496" y="-20538"/>
            <a:ext cx="9108504" cy="769441"/>
          </a:xfrm>
          <a:prstGeom prst="rect">
            <a:avLst/>
          </a:prstGeom>
          <a:noFill/>
        </p:spPr>
        <p:txBody>
          <a:bodyPr wrap="square" rtlCol="0">
            <a:spAutoFit/>
          </a:bodyPr>
          <a:lstStyle/>
          <a:p>
            <a:pPr algn="ctr"/>
            <a:r>
              <a:rPr lang="en-GB" sz="4400" dirty="0" smtClean="0">
                <a:latin typeface="Arial" panose="020B0604020202020204" pitchFamily="34" charset="0"/>
                <a:cs typeface="Arial" panose="020B0604020202020204" pitchFamily="34" charset="0"/>
              </a:rPr>
              <a:t>Printing</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503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3872516" y="1027638"/>
            <a:ext cx="5235988"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285750" indent="-285750">
              <a:buFont typeface="Arial" panose="020B0604020202020204" pitchFamily="34" charset="0"/>
              <a:buChar char="•"/>
            </a:pPr>
            <a:r>
              <a:rPr lang="en-GB" sz="1700" dirty="0" smtClean="0">
                <a:latin typeface="+mn-lt"/>
              </a:rPr>
              <a:t>Completely FREE</a:t>
            </a:r>
          </a:p>
          <a:p>
            <a:pPr marL="285750" lvl="0" indent="-285750">
              <a:buFont typeface="Arial" panose="020B0604020202020204" pitchFamily="34" charset="0"/>
              <a:buChar char="•"/>
            </a:pPr>
            <a:r>
              <a:rPr lang="en-GB" sz="1700" dirty="0" smtClean="0">
                <a:latin typeface="+mn-lt"/>
              </a:rPr>
              <a:t>A </a:t>
            </a:r>
            <a:r>
              <a:rPr lang="en-GB" sz="1700" dirty="0">
                <a:latin typeface="+mn-lt"/>
              </a:rPr>
              <a:t>one-time only sign on</a:t>
            </a:r>
          </a:p>
          <a:p>
            <a:pPr marL="285750" lvl="0" indent="-285750">
              <a:buFont typeface="Arial" panose="020B0604020202020204" pitchFamily="34" charset="0"/>
              <a:buChar char="•"/>
            </a:pPr>
            <a:r>
              <a:rPr lang="en-GB" sz="1700" dirty="0">
                <a:latin typeface="+mn-lt"/>
              </a:rPr>
              <a:t>A secure </a:t>
            </a:r>
            <a:r>
              <a:rPr lang="en-GB" sz="1700" dirty="0" smtClean="0">
                <a:latin typeface="+mn-lt"/>
              </a:rPr>
              <a:t>connection</a:t>
            </a:r>
          </a:p>
          <a:p>
            <a:pPr marL="285750" lvl="0" indent="-285750">
              <a:buFont typeface="Arial" panose="020B0604020202020204" pitchFamily="34" charset="0"/>
              <a:buChar char="•"/>
            </a:pPr>
            <a:r>
              <a:rPr lang="en-GB" sz="1700" dirty="0" smtClean="0">
                <a:latin typeface="+mn-lt"/>
              </a:rPr>
              <a:t>Available anywhere you see the </a:t>
            </a:r>
            <a:r>
              <a:rPr lang="en-GB" sz="1700" dirty="0" err="1" smtClean="0">
                <a:latin typeface="+mn-lt"/>
              </a:rPr>
              <a:t>eduroam</a:t>
            </a:r>
            <a:r>
              <a:rPr lang="en-GB" sz="1700" dirty="0" smtClean="0">
                <a:latin typeface="+mn-lt"/>
              </a:rPr>
              <a:t> logo, this includes other universities and educational locations</a:t>
            </a:r>
            <a:endParaRPr lang="en-GB" sz="1700" dirty="0">
              <a:latin typeface="+mn-lt"/>
            </a:endParaRPr>
          </a:p>
          <a:p>
            <a:endParaRPr lang="en-GB" altLang="en-US" sz="1700" dirty="0">
              <a:latin typeface="+mn-lt"/>
            </a:endParaRPr>
          </a:p>
          <a:p>
            <a:r>
              <a:rPr lang="en-GB" altLang="en-US" sz="1700" dirty="0" smtClean="0">
                <a:latin typeface="+mn-lt"/>
              </a:rPr>
              <a:t>Paper-based help guides are </a:t>
            </a:r>
            <a:r>
              <a:rPr lang="en-GB" altLang="en-US" sz="1700" dirty="0">
                <a:latin typeface="+mn-lt"/>
              </a:rPr>
              <a:t>available to show you how to connect to eduroam. These can be found in </a:t>
            </a:r>
            <a:r>
              <a:rPr lang="en-GB" altLang="en-US" sz="1700" dirty="0" smtClean="0">
                <a:latin typeface="+mn-lt"/>
              </a:rPr>
              <a:t>all student learning zones and the Kimberlin Library.</a:t>
            </a:r>
          </a:p>
          <a:p>
            <a:endParaRPr lang="en-GB" altLang="en-US" sz="1700" dirty="0">
              <a:latin typeface="+mn-lt"/>
            </a:endParaRPr>
          </a:p>
          <a:p>
            <a:r>
              <a:rPr lang="en-GB" altLang="en-US" sz="1700" dirty="0" smtClean="0">
                <a:latin typeface="+mn-lt"/>
              </a:rPr>
              <a:t>Online help can be found at: </a:t>
            </a:r>
            <a:r>
              <a:rPr lang="en-GB" sz="1700" b="1" u="sng" dirty="0" smtClean="0">
                <a:solidFill>
                  <a:srgbClr val="002060"/>
                </a:solidFill>
                <a:latin typeface="+mn-lt"/>
              </a:rPr>
              <a:t>eduroam.dmu.ac.uk</a:t>
            </a:r>
            <a:endParaRPr lang="en-GB" sz="1700" b="1" dirty="0">
              <a:solidFill>
                <a:srgbClr val="002060"/>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699542"/>
            <a:ext cx="1905000" cy="828675"/>
          </a:xfrm>
          <a:prstGeom prst="rect">
            <a:avLst/>
          </a:prstGeom>
        </p:spPr>
      </p:pic>
      <p:sp>
        <p:nvSpPr>
          <p:cNvPr id="5" name="TextBox 4"/>
          <p:cNvSpPr txBox="1"/>
          <p:nvPr/>
        </p:nvSpPr>
        <p:spPr>
          <a:xfrm>
            <a:off x="323528" y="1664760"/>
            <a:ext cx="3332964" cy="2862322"/>
          </a:xfrm>
          <a:prstGeom prst="rect">
            <a:avLst/>
          </a:prstGeom>
          <a:noFill/>
        </p:spPr>
        <p:txBody>
          <a:bodyPr wrap="none" rtlCol="0">
            <a:spAutoFit/>
          </a:bodyPr>
          <a:lstStyle/>
          <a:p>
            <a:r>
              <a:rPr lang="en-GB" dirty="0" smtClean="0"/>
              <a:t>Compatible with:</a:t>
            </a:r>
          </a:p>
          <a:p>
            <a:pPr marL="285750" indent="-285750">
              <a:buFont typeface="Arial" panose="020B0604020202020204" pitchFamily="34" charset="0"/>
              <a:buChar char="•"/>
            </a:pPr>
            <a:r>
              <a:rPr lang="en-GB" dirty="0" smtClean="0"/>
              <a:t>Apple </a:t>
            </a:r>
            <a:r>
              <a:rPr lang="en-GB" dirty="0"/>
              <a:t>iPhone, iPod or iPad</a:t>
            </a:r>
          </a:p>
          <a:p>
            <a:pPr marL="285750" indent="-285750">
              <a:buFont typeface="Arial" panose="020B0604020202020204" pitchFamily="34" charset="0"/>
              <a:buChar char="•"/>
            </a:pPr>
            <a:r>
              <a:rPr lang="en-GB" dirty="0" smtClean="0"/>
              <a:t>Apple </a:t>
            </a:r>
            <a:r>
              <a:rPr lang="en-GB" dirty="0"/>
              <a:t>OS X</a:t>
            </a:r>
          </a:p>
          <a:p>
            <a:pPr marL="285750" indent="-285750">
              <a:buFont typeface="Arial" panose="020B0604020202020204" pitchFamily="34" charset="0"/>
              <a:buChar char="•"/>
            </a:pPr>
            <a:r>
              <a:rPr lang="en-GB" dirty="0" smtClean="0"/>
              <a:t>Google </a:t>
            </a:r>
            <a:r>
              <a:rPr lang="en-GB" dirty="0"/>
              <a:t>Android</a:t>
            </a:r>
          </a:p>
          <a:p>
            <a:pPr marL="285750" indent="-285750">
              <a:buFont typeface="Arial" panose="020B0604020202020204" pitchFamily="34" charset="0"/>
              <a:buChar char="•"/>
            </a:pPr>
            <a:r>
              <a:rPr lang="en-GB" dirty="0" smtClean="0"/>
              <a:t>Linux </a:t>
            </a:r>
            <a:endParaRPr lang="en-GB" dirty="0"/>
          </a:p>
          <a:p>
            <a:pPr marL="285750" indent="-285750">
              <a:buFont typeface="Arial" panose="020B0604020202020204" pitchFamily="34" charset="0"/>
              <a:buChar char="•"/>
            </a:pPr>
            <a:r>
              <a:rPr lang="en-GB" dirty="0" smtClean="0"/>
              <a:t>Microsoft </a:t>
            </a:r>
            <a:r>
              <a:rPr lang="en-GB" dirty="0"/>
              <a:t>Windows Vista</a:t>
            </a:r>
          </a:p>
          <a:p>
            <a:pPr marL="285750" indent="-285750">
              <a:buFont typeface="Arial" panose="020B0604020202020204" pitchFamily="34" charset="0"/>
              <a:buChar char="•"/>
            </a:pPr>
            <a:r>
              <a:rPr lang="en-GB" dirty="0" smtClean="0"/>
              <a:t>Microsoft </a:t>
            </a:r>
            <a:r>
              <a:rPr lang="en-GB" dirty="0"/>
              <a:t>Windows 7</a:t>
            </a:r>
          </a:p>
          <a:p>
            <a:pPr marL="285750" indent="-285750">
              <a:buFont typeface="Arial" panose="020B0604020202020204" pitchFamily="34" charset="0"/>
              <a:buChar char="•"/>
            </a:pPr>
            <a:r>
              <a:rPr lang="en-GB" dirty="0" smtClean="0"/>
              <a:t>Microsoft </a:t>
            </a:r>
            <a:r>
              <a:rPr lang="en-GB" dirty="0"/>
              <a:t>Windows 8 / 8.1</a:t>
            </a:r>
          </a:p>
          <a:p>
            <a:pPr marL="285750" indent="-285750">
              <a:buFont typeface="Arial" panose="020B0604020202020204" pitchFamily="34" charset="0"/>
              <a:buChar char="•"/>
            </a:pPr>
            <a:r>
              <a:rPr lang="en-GB" dirty="0" smtClean="0"/>
              <a:t>Microsoft </a:t>
            </a:r>
            <a:r>
              <a:rPr lang="en-GB" dirty="0"/>
              <a:t>Windows 10</a:t>
            </a:r>
          </a:p>
          <a:p>
            <a:pPr marL="285750" indent="-285750">
              <a:buFont typeface="Arial" panose="020B0604020202020204" pitchFamily="34" charset="0"/>
              <a:buChar char="•"/>
            </a:pPr>
            <a:r>
              <a:rPr lang="en-GB" dirty="0" smtClean="0"/>
              <a:t>Microsoft </a:t>
            </a:r>
            <a:r>
              <a:rPr lang="en-GB" dirty="0"/>
              <a:t>Windows Phone 8</a:t>
            </a:r>
          </a:p>
        </p:txBody>
      </p:sp>
      <p:sp>
        <p:nvSpPr>
          <p:cNvPr id="6" name="TextBox 5"/>
          <p:cNvSpPr txBox="1"/>
          <p:nvPr/>
        </p:nvSpPr>
        <p:spPr>
          <a:xfrm>
            <a:off x="35496" y="-20538"/>
            <a:ext cx="9108504" cy="769441"/>
          </a:xfrm>
          <a:prstGeom prst="rect">
            <a:avLst/>
          </a:prstGeom>
          <a:noFill/>
        </p:spPr>
        <p:txBody>
          <a:bodyPr wrap="square" rtlCol="0">
            <a:spAutoFit/>
          </a:bodyPr>
          <a:lstStyle/>
          <a:p>
            <a:pPr algn="ctr"/>
            <a:r>
              <a:rPr lang="en-GB" sz="4400" dirty="0">
                <a:cs typeface="Arial" panose="020B0604020202020204" pitchFamily="34" charset="0"/>
              </a:rPr>
              <a:t>Campus Wide Wireless </a:t>
            </a:r>
            <a:r>
              <a:rPr lang="en-GB" sz="4400" dirty="0" smtClean="0">
                <a:cs typeface="Arial" panose="020B0604020202020204" pitchFamily="34" charset="0"/>
              </a:rPr>
              <a:t>Network</a:t>
            </a:r>
            <a:endParaRPr lang="en-GB" sz="4400" dirty="0">
              <a:cs typeface="Arial" panose="020B0604020202020204" pitchFamily="34" charset="0"/>
            </a:endParaRPr>
          </a:p>
        </p:txBody>
      </p:sp>
      <p:sp>
        <p:nvSpPr>
          <p:cNvPr id="3" name="Rectangle 2"/>
          <p:cNvSpPr/>
          <p:nvPr/>
        </p:nvSpPr>
        <p:spPr bwMode="auto">
          <a:xfrm>
            <a:off x="251520" y="1528217"/>
            <a:ext cx="3404972" cy="2998865"/>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ea typeface="ＭＳ Ｐゴシック" pitchFamily="1" charset="-128"/>
            </a:endParaRPr>
          </a:p>
        </p:txBody>
      </p:sp>
    </p:spTree>
    <p:extLst>
      <p:ext uri="{BB962C8B-B14F-4D97-AF65-F5344CB8AC3E}">
        <p14:creationId xmlns:p14="http://schemas.microsoft.com/office/powerpoint/2010/main" val="3957996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20538"/>
            <a:ext cx="9108504" cy="769441"/>
          </a:xfrm>
          <a:prstGeom prst="rect">
            <a:avLst/>
          </a:prstGeom>
          <a:noFill/>
        </p:spPr>
        <p:txBody>
          <a:bodyPr wrap="square" rtlCol="0">
            <a:spAutoFit/>
          </a:bodyPr>
          <a:lstStyle/>
          <a:p>
            <a:pPr algn="ctr"/>
            <a:r>
              <a:rPr lang="en-GB" sz="4400" dirty="0" smtClean="0"/>
              <a:t>What we’ll cover</a:t>
            </a:r>
            <a:endParaRPr lang="en-GB" sz="4400" dirty="0"/>
          </a:p>
        </p:txBody>
      </p:sp>
      <p:sp>
        <p:nvSpPr>
          <p:cNvPr id="7" name="Content Placeholder 2"/>
          <p:cNvSpPr>
            <a:spLocks noGrp="1"/>
          </p:cNvSpPr>
          <p:nvPr>
            <p:ph idx="1"/>
          </p:nvPr>
        </p:nvSpPr>
        <p:spPr>
          <a:xfrm>
            <a:off x="457200" y="843558"/>
            <a:ext cx="8229600" cy="3751065"/>
          </a:xfrm>
        </p:spPr>
        <p:txBody>
          <a:bodyPr rtlCol="0">
            <a:normAutofit/>
          </a:bodyPr>
          <a:lstStyle/>
          <a:p>
            <a:pPr fontAlgn="auto">
              <a:spcAft>
                <a:spcPts val="0"/>
              </a:spcAft>
              <a:buFont typeface="Arial" pitchFamily="34" charset="0"/>
              <a:buChar char="•"/>
              <a:defRPr/>
            </a:pPr>
            <a:r>
              <a:rPr lang="en-GB" sz="2000" dirty="0" smtClean="0"/>
              <a:t>Logging in to online services</a:t>
            </a:r>
          </a:p>
          <a:p>
            <a:pPr fontAlgn="auto">
              <a:spcAft>
                <a:spcPts val="0"/>
              </a:spcAft>
              <a:buFont typeface="Arial" pitchFamily="34" charset="0"/>
              <a:buChar char="•"/>
              <a:defRPr/>
            </a:pPr>
            <a:r>
              <a:rPr lang="en-GB" sz="2000" dirty="0" smtClean="0"/>
              <a:t>Password Self-service</a:t>
            </a:r>
          </a:p>
          <a:p>
            <a:pPr fontAlgn="auto">
              <a:spcAft>
                <a:spcPts val="0"/>
              </a:spcAft>
              <a:buFont typeface="Arial" pitchFamily="34" charset="0"/>
              <a:buChar char="•"/>
              <a:defRPr/>
            </a:pPr>
            <a:r>
              <a:rPr lang="en-GB" sz="2000" dirty="0" err="1"/>
              <a:t>M</a:t>
            </a:r>
            <a:r>
              <a:rPr lang="en-GB" sz="2000" dirty="0" err="1" smtClean="0"/>
              <a:t>yDMU</a:t>
            </a:r>
            <a:endParaRPr lang="en-GB" sz="2000" dirty="0"/>
          </a:p>
          <a:p>
            <a:pPr fontAlgn="auto">
              <a:spcAft>
                <a:spcPts val="0"/>
              </a:spcAft>
              <a:buFont typeface="Arial" pitchFamily="34" charset="0"/>
              <a:buChar char="•"/>
              <a:defRPr/>
            </a:pPr>
            <a:r>
              <a:rPr lang="en-GB" sz="2000" dirty="0" smtClean="0"/>
              <a:t>Student Email</a:t>
            </a:r>
          </a:p>
          <a:p>
            <a:pPr fontAlgn="auto">
              <a:spcAft>
                <a:spcPts val="0"/>
              </a:spcAft>
              <a:buFont typeface="Arial" pitchFamily="34" charset="0"/>
              <a:buChar char="•"/>
              <a:defRPr/>
            </a:pPr>
            <a:r>
              <a:rPr lang="en-GB" sz="2000" dirty="0" smtClean="0"/>
              <a:t>Blackboard (Virtual Learning Environment)</a:t>
            </a:r>
            <a:endParaRPr lang="en-GB" sz="2000" dirty="0"/>
          </a:p>
          <a:p>
            <a:pPr fontAlgn="auto">
              <a:spcAft>
                <a:spcPts val="0"/>
              </a:spcAft>
              <a:buFont typeface="Arial" pitchFamily="34" charset="0"/>
              <a:buChar char="•"/>
              <a:defRPr/>
            </a:pPr>
            <a:r>
              <a:rPr lang="en-GB" sz="1800" dirty="0" smtClean="0"/>
              <a:t>Library</a:t>
            </a:r>
            <a:r>
              <a:rPr lang="en-GB" sz="2000" dirty="0" smtClean="0"/>
              <a:t> resources &amp; printing</a:t>
            </a:r>
          </a:p>
          <a:p>
            <a:pPr fontAlgn="auto">
              <a:spcAft>
                <a:spcPts val="0"/>
              </a:spcAft>
              <a:buFont typeface="Arial" pitchFamily="34" charset="0"/>
              <a:buChar char="•"/>
              <a:defRPr/>
            </a:pPr>
            <a:r>
              <a:rPr lang="en-GB" sz="2000" dirty="0" smtClean="0"/>
              <a:t>Campus </a:t>
            </a:r>
            <a:r>
              <a:rPr lang="en-GB" sz="2000" dirty="0" err="1" smtClean="0"/>
              <a:t>Wifi</a:t>
            </a:r>
            <a:endParaRPr lang="en-GB" sz="2000" dirty="0" smtClean="0"/>
          </a:p>
          <a:p>
            <a:pPr fontAlgn="auto">
              <a:spcAft>
                <a:spcPts val="0"/>
              </a:spcAft>
              <a:buFont typeface="Arial" pitchFamily="34" charset="0"/>
              <a:buChar char="•"/>
              <a:defRPr/>
            </a:pPr>
            <a:r>
              <a:rPr lang="en-GB" sz="2000" dirty="0" smtClean="0"/>
              <a:t>IT training</a:t>
            </a:r>
          </a:p>
          <a:p>
            <a:pPr fontAlgn="auto">
              <a:spcAft>
                <a:spcPts val="0"/>
              </a:spcAft>
              <a:buFont typeface="Arial" pitchFamily="34" charset="0"/>
              <a:buChar char="•"/>
              <a:defRPr/>
            </a:pPr>
            <a:r>
              <a:rPr lang="en-GB" sz="2000" dirty="0" smtClean="0"/>
              <a:t>Where </a:t>
            </a:r>
            <a:r>
              <a:rPr lang="en-GB" sz="2000" dirty="0"/>
              <a:t>to find support and who to contact for help with IT</a:t>
            </a:r>
            <a:endParaRPr lang="en-GB" sz="2000" dirty="0" smtClean="0"/>
          </a:p>
        </p:txBody>
      </p:sp>
    </p:spTree>
    <p:extLst>
      <p:ext uri="{BB962C8B-B14F-4D97-AF65-F5344CB8AC3E}">
        <p14:creationId xmlns:p14="http://schemas.microsoft.com/office/powerpoint/2010/main" val="3817083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93282" y="771550"/>
            <a:ext cx="815743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402" tIns="51200" rIns="102402" bIns="51200" numCol="1" anchor="t" anchorCtr="0" compatLnSpc="1">
            <a:prstTxWarp prst="textNoShape">
              <a:avLst/>
            </a:prstTxWarp>
            <a:normAutofit/>
          </a:bodyPr>
          <a:lstStyle>
            <a:lvl1pPr marL="382746" indent="-382746" algn="l" rtl="0" eaLnBrk="1" fontAlgn="base" hangingPunct="1">
              <a:spcBef>
                <a:spcPct val="20000"/>
              </a:spcBef>
              <a:spcAft>
                <a:spcPct val="0"/>
              </a:spcAft>
              <a:buChar char="•"/>
              <a:defRPr sz="3600">
                <a:solidFill>
                  <a:schemeClr val="tx1"/>
                </a:solidFill>
                <a:latin typeface="+mn-lt"/>
                <a:ea typeface="+mn-ea"/>
                <a:cs typeface="ＭＳ Ｐゴシック" charset="0"/>
              </a:defRPr>
            </a:lvl1pPr>
            <a:lvl2pPr marL="831886" indent="-318304" algn="l" rtl="0" eaLnBrk="1" fontAlgn="base" hangingPunct="1">
              <a:spcBef>
                <a:spcPct val="20000"/>
              </a:spcBef>
              <a:spcAft>
                <a:spcPct val="0"/>
              </a:spcAft>
              <a:buChar char="–"/>
              <a:defRPr sz="3100">
                <a:solidFill>
                  <a:schemeClr val="tx1"/>
                </a:solidFill>
                <a:latin typeface="+mn-lt"/>
                <a:ea typeface="+mn-ea"/>
              </a:defRPr>
            </a:lvl2pPr>
            <a:lvl3pPr marL="1279074" indent="-255815" algn="l" rtl="0" eaLnBrk="1" fontAlgn="base" hangingPunct="1">
              <a:spcBef>
                <a:spcPct val="20000"/>
              </a:spcBef>
              <a:spcAft>
                <a:spcPct val="0"/>
              </a:spcAft>
              <a:buChar char="•"/>
              <a:defRPr sz="2700">
                <a:solidFill>
                  <a:schemeClr val="tx1"/>
                </a:solidFill>
                <a:latin typeface="+mn-lt"/>
                <a:ea typeface="+mn-ea"/>
              </a:defRPr>
            </a:lvl3pPr>
            <a:lvl4pPr marL="1790703" indent="-255815" algn="l" rtl="0" eaLnBrk="1" fontAlgn="base" hangingPunct="1">
              <a:spcBef>
                <a:spcPct val="20000"/>
              </a:spcBef>
              <a:spcAft>
                <a:spcPct val="0"/>
              </a:spcAft>
              <a:buChar char="–"/>
              <a:defRPr>
                <a:solidFill>
                  <a:schemeClr val="tx1"/>
                </a:solidFill>
                <a:latin typeface="+mn-lt"/>
                <a:ea typeface="+mn-ea"/>
              </a:defRPr>
            </a:lvl4pPr>
            <a:lvl5pPr marL="2302333" indent="-255815" algn="l" rtl="0" eaLnBrk="1" fontAlgn="base" hangingPunct="1">
              <a:spcBef>
                <a:spcPct val="20000"/>
              </a:spcBef>
              <a:spcAft>
                <a:spcPct val="0"/>
              </a:spcAft>
              <a:buChar char="»"/>
              <a:defRPr>
                <a:solidFill>
                  <a:schemeClr val="tx1"/>
                </a:solidFill>
                <a:latin typeface="+mn-lt"/>
                <a:ea typeface="+mn-ea"/>
              </a:defRPr>
            </a:lvl5pPr>
            <a:lvl6pPr marL="2816058" indent="-256005" algn="l" rtl="0" eaLnBrk="1" fontAlgn="base" hangingPunct="1">
              <a:spcBef>
                <a:spcPct val="20000"/>
              </a:spcBef>
              <a:spcAft>
                <a:spcPct val="0"/>
              </a:spcAft>
              <a:buChar char="»"/>
              <a:defRPr sz="2200">
                <a:solidFill>
                  <a:schemeClr val="tx1"/>
                </a:solidFill>
                <a:latin typeface="+mn-lt"/>
                <a:ea typeface="+mn-ea"/>
              </a:defRPr>
            </a:lvl6pPr>
            <a:lvl7pPr marL="3328069" indent="-256005" algn="l" rtl="0" eaLnBrk="1" fontAlgn="base" hangingPunct="1">
              <a:spcBef>
                <a:spcPct val="20000"/>
              </a:spcBef>
              <a:spcAft>
                <a:spcPct val="0"/>
              </a:spcAft>
              <a:buChar char="»"/>
              <a:defRPr sz="2200">
                <a:solidFill>
                  <a:schemeClr val="tx1"/>
                </a:solidFill>
                <a:latin typeface="+mn-lt"/>
                <a:ea typeface="+mn-ea"/>
              </a:defRPr>
            </a:lvl7pPr>
            <a:lvl8pPr marL="3840079" indent="-256005" algn="l" rtl="0" eaLnBrk="1" fontAlgn="base" hangingPunct="1">
              <a:spcBef>
                <a:spcPct val="20000"/>
              </a:spcBef>
              <a:spcAft>
                <a:spcPct val="0"/>
              </a:spcAft>
              <a:buChar char="»"/>
              <a:defRPr sz="2200">
                <a:solidFill>
                  <a:schemeClr val="tx1"/>
                </a:solidFill>
                <a:latin typeface="+mn-lt"/>
                <a:ea typeface="+mn-ea"/>
              </a:defRPr>
            </a:lvl8pPr>
            <a:lvl9pPr marL="4352089" indent="-256005" algn="l" rtl="0" eaLnBrk="1" fontAlgn="base" hangingPunct="1">
              <a:spcBef>
                <a:spcPct val="20000"/>
              </a:spcBef>
              <a:spcAft>
                <a:spcPct val="0"/>
              </a:spcAft>
              <a:buChar char="»"/>
              <a:defRPr sz="2200">
                <a:solidFill>
                  <a:schemeClr val="tx1"/>
                </a:solidFill>
                <a:latin typeface="+mn-lt"/>
                <a:ea typeface="+mn-ea"/>
              </a:defRPr>
            </a:lvl9pPr>
          </a:lstStyle>
          <a:p>
            <a:pPr marL="0" indent="0">
              <a:buFontTx/>
              <a:buNone/>
            </a:pPr>
            <a:r>
              <a:rPr lang="en-GB" sz="2000" b="1" kern="0" dirty="0" smtClean="0"/>
              <a:t>All students have access to Microsoft Office 365</a:t>
            </a:r>
          </a:p>
          <a:p>
            <a:pPr marL="0" indent="0">
              <a:buFontTx/>
              <a:buNone/>
            </a:pPr>
            <a:r>
              <a:rPr lang="en-GB" sz="1800" kern="0" dirty="0" smtClean="0"/>
              <a:t>To access your account:</a:t>
            </a:r>
          </a:p>
        </p:txBody>
      </p:sp>
      <p:sp>
        <p:nvSpPr>
          <p:cNvPr id="10" name="TextBox 9"/>
          <p:cNvSpPr txBox="1"/>
          <p:nvPr/>
        </p:nvSpPr>
        <p:spPr>
          <a:xfrm>
            <a:off x="35496" y="-20538"/>
            <a:ext cx="9108504" cy="769441"/>
          </a:xfrm>
          <a:prstGeom prst="rect">
            <a:avLst/>
          </a:prstGeom>
          <a:noFill/>
        </p:spPr>
        <p:txBody>
          <a:bodyPr wrap="square" rtlCol="0">
            <a:spAutoFit/>
          </a:bodyPr>
          <a:lstStyle/>
          <a:p>
            <a:pPr algn="ctr"/>
            <a:r>
              <a:rPr lang="en-GB" sz="4400" dirty="0" smtClean="0">
                <a:cs typeface="Arial" panose="020B0604020202020204" pitchFamily="34" charset="0"/>
              </a:rPr>
              <a:t>Microsoft Office 365</a:t>
            </a:r>
            <a:endParaRPr lang="en-GB" sz="4400" dirty="0">
              <a:cs typeface="Arial" panose="020B0604020202020204" pitchFamily="34" charset="0"/>
            </a:endParaRPr>
          </a:p>
        </p:txBody>
      </p:sp>
      <p:sp>
        <p:nvSpPr>
          <p:cNvPr id="13" name="Content Placeholder 2"/>
          <p:cNvSpPr txBox="1">
            <a:spLocks/>
          </p:cNvSpPr>
          <p:nvPr/>
        </p:nvSpPr>
        <p:spPr bwMode="auto">
          <a:xfrm>
            <a:off x="493282" y="3723878"/>
            <a:ext cx="839919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402" tIns="51200" rIns="102402" bIns="51200" numCol="1" anchor="t" anchorCtr="0" compatLnSpc="1">
            <a:prstTxWarp prst="textNoShape">
              <a:avLst/>
            </a:prstTxWarp>
            <a:normAutofit fontScale="92500"/>
          </a:bodyPr>
          <a:lstStyle>
            <a:lvl1pPr marL="382746" indent="-382746" algn="l" rtl="0" eaLnBrk="1" fontAlgn="base" hangingPunct="1">
              <a:spcBef>
                <a:spcPct val="20000"/>
              </a:spcBef>
              <a:spcAft>
                <a:spcPct val="0"/>
              </a:spcAft>
              <a:buChar char="•"/>
              <a:defRPr sz="3600">
                <a:solidFill>
                  <a:schemeClr val="tx1"/>
                </a:solidFill>
                <a:latin typeface="+mn-lt"/>
                <a:ea typeface="+mn-ea"/>
                <a:cs typeface="ＭＳ Ｐゴシック" charset="0"/>
              </a:defRPr>
            </a:lvl1pPr>
            <a:lvl2pPr marL="831886" indent="-318304" algn="l" rtl="0" eaLnBrk="1" fontAlgn="base" hangingPunct="1">
              <a:spcBef>
                <a:spcPct val="20000"/>
              </a:spcBef>
              <a:spcAft>
                <a:spcPct val="0"/>
              </a:spcAft>
              <a:buChar char="–"/>
              <a:defRPr sz="3100">
                <a:solidFill>
                  <a:schemeClr val="tx1"/>
                </a:solidFill>
                <a:latin typeface="+mn-lt"/>
                <a:ea typeface="+mn-ea"/>
              </a:defRPr>
            </a:lvl2pPr>
            <a:lvl3pPr marL="1279074" indent="-255815" algn="l" rtl="0" eaLnBrk="1" fontAlgn="base" hangingPunct="1">
              <a:spcBef>
                <a:spcPct val="20000"/>
              </a:spcBef>
              <a:spcAft>
                <a:spcPct val="0"/>
              </a:spcAft>
              <a:buChar char="•"/>
              <a:defRPr sz="2700">
                <a:solidFill>
                  <a:schemeClr val="tx1"/>
                </a:solidFill>
                <a:latin typeface="+mn-lt"/>
                <a:ea typeface="+mn-ea"/>
              </a:defRPr>
            </a:lvl3pPr>
            <a:lvl4pPr marL="1790703" indent="-255815" algn="l" rtl="0" eaLnBrk="1" fontAlgn="base" hangingPunct="1">
              <a:spcBef>
                <a:spcPct val="20000"/>
              </a:spcBef>
              <a:spcAft>
                <a:spcPct val="0"/>
              </a:spcAft>
              <a:buChar char="–"/>
              <a:defRPr>
                <a:solidFill>
                  <a:schemeClr val="tx1"/>
                </a:solidFill>
                <a:latin typeface="+mn-lt"/>
                <a:ea typeface="+mn-ea"/>
              </a:defRPr>
            </a:lvl4pPr>
            <a:lvl5pPr marL="2302333" indent="-255815" algn="l" rtl="0" eaLnBrk="1" fontAlgn="base" hangingPunct="1">
              <a:spcBef>
                <a:spcPct val="20000"/>
              </a:spcBef>
              <a:spcAft>
                <a:spcPct val="0"/>
              </a:spcAft>
              <a:buChar char="»"/>
              <a:defRPr>
                <a:solidFill>
                  <a:schemeClr val="tx1"/>
                </a:solidFill>
                <a:latin typeface="+mn-lt"/>
                <a:ea typeface="+mn-ea"/>
              </a:defRPr>
            </a:lvl5pPr>
            <a:lvl6pPr marL="2816058" indent="-256005" algn="l" rtl="0" eaLnBrk="1" fontAlgn="base" hangingPunct="1">
              <a:spcBef>
                <a:spcPct val="20000"/>
              </a:spcBef>
              <a:spcAft>
                <a:spcPct val="0"/>
              </a:spcAft>
              <a:buChar char="»"/>
              <a:defRPr sz="2200">
                <a:solidFill>
                  <a:schemeClr val="tx1"/>
                </a:solidFill>
                <a:latin typeface="+mn-lt"/>
                <a:ea typeface="+mn-ea"/>
              </a:defRPr>
            </a:lvl6pPr>
            <a:lvl7pPr marL="3328069" indent="-256005" algn="l" rtl="0" eaLnBrk="1" fontAlgn="base" hangingPunct="1">
              <a:spcBef>
                <a:spcPct val="20000"/>
              </a:spcBef>
              <a:spcAft>
                <a:spcPct val="0"/>
              </a:spcAft>
              <a:buChar char="»"/>
              <a:defRPr sz="2200">
                <a:solidFill>
                  <a:schemeClr val="tx1"/>
                </a:solidFill>
                <a:latin typeface="+mn-lt"/>
                <a:ea typeface="+mn-ea"/>
              </a:defRPr>
            </a:lvl7pPr>
            <a:lvl8pPr marL="3840079" indent="-256005" algn="l" rtl="0" eaLnBrk="1" fontAlgn="base" hangingPunct="1">
              <a:spcBef>
                <a:spcPct val="20000"/>
              </a:spcBef>
              <a:spcAft>
                <a:spcPct val="0"/>
              </a:spcAft>
              <a:buChar char="»"/>
              <a:defRPr sz="2200">
                <a:solidFill>
                  <a:schemeClr val="tx1"/>
                </a:solidFill>
                <a:latin typeface="+mn-lt"/>
                <a:ea typeface="+mn-ea"/>
              </a:defRPr>
            </a:lvl8pPr>
            <a:lvl9pPr marL="4352089" indent="-256005" algn="l" rtl="0" eaLnBrk="1" fontAlgn="base" hangingPunct="1">
              <a:spcBef>
                <a:spcPct val="20000"/>
              </a:spcBef>
              <a:spcAft>
                <a:spcPct val="0"/>
              </a:spcAft>
              <a:buChar char="»"/>
              <a:defRPr sz="2200">
                <a:solidFill>
                  <a:schemeClr val="tx1"/>
                </a:solidFill>
                <a:latin typeface="+mn-lt"/>
                <a:ea typeface="+mn-ea"/>
              </a:defRPr>
            </a:lvl9pPr>
          </a:lstStyle>
          <a:p>
            <a:pPr marL="0" indent="0">
              <a:buFontTx/>
              <a:buNone/>
            </a:pPr>
            <a:r>
              <a:rPr lang="en-GB" sz="1800" kern="0" dirty="0" smtClean="0"/>
              <a:t>You can download Office 365 software for free on up to 5 PCs and 5 mobile devices</a:t>
            </a:r>
          </a:p>
          <a:p>
            <a:pPr marL="0" indent="0" algn="ctr">
              <a:buFontTx/>
              <a:buNone/>
            </a:pPr>
            <a:r>
              <a:rPr lang="en-GB" sz="1800" kern="0" dirty="0" smtClean="0"/>
              <a:t>Your copy of Office 365 will remain active until you graduate</a:t>
            </a:r>
          </a:p>
        </p:txBody>
      </p:sp>
      <p:pic>
        <p:nvPicPr>
          <p:cNvPr id="2" name="Picture 1"/>
          <p:cNvPicPr>
            <a:picLocks noChangeAspect="1"/>
          </p:cNvPicPr>
          <p:nvPr/>
        </p:nvPicPr>
        <p:blipFill>
          <a:blip r:embed="rId3"/>
          <a:stretch>
            <a:fillRect/>
          </a:stretch>
        </p:blipFill>
        <p:spPr>
          <a:xfrm>
            <a:off x="1331640" y="1560785"/>
            <a:ext cx="1295400" cy="1276350"/>
          </a:xfrm>
          <a:prstGeom prst="rect">
            <a:avLst/>
          </a:prstGeom>
        </p:spPr>
      </p:pic>
      <p:sp>
        <p:nvSpPr>
          <p:cNvPr id="8" name="TextBox 7"/>
          <p:cNvSpPr txBox="1"/>
          <p:nvPr/>
        </p:nvSpPr>
        <p:spPr>
          <a:xfrm>
            <a:off x="478915" y="1626379"/>
            <a:ext cx="694421" cy="523220"/>
          </a:xfrm>
          <a:prstGeom prst="rect">
            <a:avLst/>
          </a:prstGeom>
          <a:noFill/>
        </p:spPr>
        <p:txBody>
          <a:bodyPr wrap="none" rtlCol="0">
            <a:spAutoFit/>
          </a:bodyPr>
          <a:lstStyle/>
          <a:p>
            <a:r>
              <a:rPr lang="en-GB" sz="2800" b="1" dirty="0"/>
              <a:t>1</a:t>
            </a:r>
            <a:r>
              <a:rPr lang="en-GB" sz="2800" b="1" dirty="0" smtClean="0"/>
              <a:t> &gt;</a:t>
            </a:r>
            <a:endParaRPr lang="en-GB" sz="2800" b="1" dirty="0"/>
          </a:p>
        </p:txBody>
      </p:sp>
      <p:pic>
        <p:nvPicPr>
          <p:cNvPr id="3" name="Picture 2"/>
          <p:cNvPicPr>
            <a:picLocks noChangeAspect="1"/>
          </p:cNvPicPr>
          <p:nvPr/>
        </p:nvPicPr>
        <p:blipFill>
          <a:blip r:embed="rId4"/>
          <a:stretch>
            <a:fillRect/>
          </a:stretch>
        </p:blipFill>
        <p:spPr>
          <a:xfrm>
            <a:off x="4508854" y="1450826"/>
            <a:ext cx="3857625" cy="2143125"/>
          </a:xfrm>
          <a:prstGeom prst="rect">
            <a:avLst/>
          </a:prstGeom>
        </p:spPr>
      </p:pic>
      <p:sp>
        <p:nvSpPr>
          <p:cNvPr id="11" name="TextBox 10"/>
          <p:cNvSpPr txBox="1"/>
          <p:nvPr/>
        </p:nvSpPr>
        <p:spPr>
          <a:xfrm>
            <a:off x="3424685" y="1626214"/>
            <a:ext cx="694421" cy="523220"/>
          </a:xfrm>
          <a:prstGeom prst="rect">
            <a:avLst/>
          </a:prstGeom>
          <a:noFill/>
        </p:spPr>
        <p:txBody>
          <a:bodyPr wrap="none" rtlCol="0">
            <a:spAutoFit/>
          </a:bodyPr>
          <a:lstStyle/>
          <a:p>
            <a:r>
              <a:rPr lang="en-GB" sz="2800" b="1" dirty="0"/>
              <a:t>2</a:t>
            </a:r>
            <a:r>
              <a:rPr lang="en-GB" sz="2800" b="1" dirty="0" smtClean="0"/>
              <a:t> &gt;</a:t>
            </a:r>
            <a:endParaRPr lang="en-GB" sz="2800" b="1" dirty="0"/>
          </a:p>
        </p:txBody>
      </p:sp>
      <p:sp>
        <p:nvSpPr>
          <p:cNvPr id="12" name="Rectangle 11"/>
          <p:cNvSpPr/>
          <p:nvPr/>
        </p:nvSpPr>
        <p:spPr bwMode="auto">
          <a:xfrm>
            <a:off x="4499992" y="1795920"/>
            <a:ext cx="1173640" cy="415790"/>
          </a:xfrm>
          <a:prstGeom prst="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23697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496" y="-20538"/>
            <a:ext cx="9108504" cy="769441"/>
          </a:xfrm>
          <a:prstGeom prst="rect">
            <a:avLst/>
          </a:prstGeom>
          <a:noFill/>
        </p:spPr>
        <p:txBody>
          <a:bodyPr wrap="square" rtlCol="0">
            <a:spAutoFit/>
          </a:bodyPr>
          <a:lstStyle/>
          <a:p>
            <a:pPr algn="ctr"/>
            <a:r>
              <a:rPr lang="en-GB" sz="4400" dirty="0" smtClean="0"/>
              <a:t>Microsoft Office 365 Support</a:t>
            </a:r>
            <a:endParaRPr lang="en-GB" sz="4400" dirty="0"/>
          </a:p>
        </p:txBody>
      </p:sp>
      <p:sp>
        <p:nvSpPr>
          <p:cNvPr id="3" name="Rectangle 2"/>
          <p:cNvSpPr/>
          <p:nvPr/>
        </p:nvSpPr>
        <p:spPr>
          <a:xfrm>
            <a:off x="827584" y="987574"/>
            <a:ext cx="7704856" cy="2339102"/>
          </a:xfrm>
          <a:prstGeom prst="rect">
            <a:avLst/>
          </a:prstGeom>
        </p:spPr>
        <p:txBody>
          <a:bodyPr wrap="square">
            <a:spAutoFit/>
          </a:bodyPr>
          <a:lstStyle/>
          <a:p>
            <a:r>
              <a:rPr lang="en-US" sz="1600" dirty="0">
                <a:latin typeface="arial" panose="020B0604020202020204" pitchFamily="34" charset="0"/>
              </a:rPr>
              <a:t>There are a number of resources to help you download and set </a:t>
            </a:r>
            <a:r>
              <a:rPr lang="en-US" sz="1600" dirty="0" smtClean="0">
                <a:latin typeface="arial" panose="020B0604020202020204" pitchFamily="34" charset="0"/>
              </a:rPr>
              <a:t>up</a:t>
            </a:r>
          </a:p>
          <a:p>
            <a:r>
              <a:rPr lang="en-US" sz="1600" dirty="0" smtClean="0">
                <a:latin typeface="arial" panose="020B0604020202020204" pitchFamily="34" charset="0"/>
              </a:rPr>
              <a:t>Office 365</a:t>
            </a:r>
            <a:r>
              <a:rPr lang="en-US" sz="1600" dirty="0">
                <a:latin typeface="arial" panose="020B0604020202020204" pitchFamily="34" charset="0"/>
              </a:rPr>
              <a:t> </a:t>
            </a:r>
            <a:r>
              <a:rPr lang="en-US" sz="1600" dirty="0" smtClean="0">
                <a:latin typeface="arial" panose="020B0604020202020204" pitchFamily="34" charset="0"/>
              </a:rPr>
              <a:t>-  available at: </a:t>
            </a:r>
          </a:p>
          <a:p>
            <a:r>
              <a:rPr lang="en-US" sz="1600" dirty="0" smtClean="0">
                <a:latin typeface="arial" panose="020B0604020202020204" pitchFamily="34" charset="0"/>
                <a:hlinkClick r:id="rId3"/>
              </a:rPr>
              <a:t>https</a:t>
            </a:r>
            <a:r>
              <a:rPr lang="en-US" sz="1600" dirty="0">
                <a:latin typeface="arial" panose="020B0604020202020204" pitchFamily="34" charset="0"/>
                <a:hlinkClick r:id="rId3"/>
              </a:rPr>
              <a:t>://demontfortuniversity.sharepoint.com/sites/support365/SitePages/Home.aspx</a:t>
            </a:r>
            <a:endParaRPr lang="en-US" sz="1600" dirty="0" smtClean="0">
              <a:latin typeface="arial" panose="020B0604020202020204" pitchFamily="34" charset="0"/>
            </a:endParaRPr>
          </a:p>
          <a:p>
            <a:endParaRPr lang="en-US" sz="1600" dirty="0" smtClean="0">
              <a:latin typeface="arial" panose="020B0604020202020204" pitchFamily="34" charset="0"/>
            </a:endParaRPr>
          </a:p>
          <a:p>
            <a:r>
              <a:rPr lang="en-US" sz="1600" dirty="0" smtClean="0">
                <a:latin typeface="arial" panose="020B0604020202020204" pitchFamily="34" charset="0"/>
              </a:rPr>
              <a:t>You </a:t>
            </a:r>
            <a:r>
              <a:rPr lang="en-US" sz="1600" dirty="0">
                <a:latin typeface="arial" panose="020B0604020202020204" pitchFamily="34" charset="0"/>
              </a:rPr>
              <a:t>will need to sign in using your usual account details to access these resources</a:t>
            </a:r>
            <a:r>
              <a:rPr lang="en-US" sz="1600" dirty="0" smtClean="0">
                <a:latin typeface="arial" panose="020B0604020202020204" pitchFamily="34" charset="0"/>
              </a:rPr>
              <a:t>.</a:t>
            </a:r>
          </a:p>
          <a:p>
            <a:endParaRPr lang="en-US" sz="1600" dirty="0">
              <a:latin typeface="arial" panose="020B0604020202020204" pitchFamily="34" charset="0"/>
            </a:endParaRPr>
          </a:p>
          <a:p>
            <a:r>
              <a:rPr lang="en-US" sz="1600" dirty="0" smtClean="0">
                <a:latin typeface="arial" panose="020B0604020202020204" pitchFamily="34" charset="0"/>
              </a:rPr>
              <a:t>Online training resources can be found at:</a:t>
            </a:r>
          </a:p>
          <a:p>
            <a:r>
              <a:rPr lang="en-GB" sz="1600" b="1" dirty="0">
                <a:hlinkClick r:id="rId4"/>
              </a:rPr>
              <a:t>https://support.office.com/en-gb/office-training-center</a:t>
            </a:r>
            <a:endParaRPr lang="en-GB" sz="1600" b="1" dirty="0"/>
          </a:p>
          <a:p>
            <a:endParaRPr lang="en-US" dirty="0">
              <a:latin typeface="Arial" panose="020B0604020202020204" pitchFamily="34" charset="0"/>
            </a:endParaRPr>
          </a:p>
        </p:txBody>
      </p:sp>
      <p:sp>
        <p:nvSpPr>
          <p:cNvPr id="4" name="TextBox 3"/>
          <p:cNvSpPr txBox="1"/>
          <p:nvPr/>
        </p:nvSpPr>
        <p:spPr>
          <a:xfrm>
            <a:off x="3419872" y="3330332"/>
            <a:ext cx="7398568" cy="1077218"/>
          </a:xfrm>
          <a:prstGeom prst="rect">
            <a:avLst/>
          </a:prstGeom>
          <a:noFill/>
        </p:spPr>
        <p:txBody>
          <a:bodyPr wrap="square" rtlCol="0">
            <a:spAutoFit/>
          </a:bodyPr>
          <a:lstStyle/>
          <a:p>
            <a:r>
              <a:rPr lang="en-US" sz="1600" dirty="0" smtClean="0">
                <a:latin typeface="arial" panose="020B0604020202020204" pitchFamily="34" charset="0"/>
              </a:rPr>
              <a:t>If </a:t>
            </a:r>
            <a:r>
              <a:rPr lang="en-US" sz="1600" dirty="0">
                <a:latin typeface="arial" panose="020B0604020202020204" pitchFamily="34" charset="0"/>
              </a:rPr>
              <a:t>you have any problems accessing Office </a:t>
            </a:r>
            <a:r>
              <a:rPr lang="en-US" sz="1600" dirty="0" smtClean="0">
                <a:latin typeface="arial" panose="020B0604020202020204" pitchFamily="34" charset="0"/>
              </a:rPr>
              <a:t>365 you </a:t>
            </a:r>
            <a:r>
              <a:rPr lang="en-US" sz="1600" dirty="0">
                <a:latin typeface="arial" panose="020B0604020202020204" pitchFamily="34" charset="0"/>
              </a:rPr>
              <a:t>can email </a:t>
            </a:r>
            <a:r>
              <a:rPr lang="en-US" sz="1600" u="sng" dirty="0">
                <a:latin typeface="arial" panose="020B0604020202020204" pitchFamily="34" charset="0"/>
                <a:hlinkClick r:id="rId5"/>
              </a:rPr>
              <a:t>office365feedback@dmu.ac.uk</a:t>
            </a:r>
            <a:endParaRPr lang="en-US" sz="1600" dirty="0">
              <a:latin typeface="arial" panose="020B0604020202020204" pitchFamily="34" charset="0"/>
            </a:endParaRPr>
          </a:p>
          <a:p>
            <a:endParaRPr lang="en-US" sz="1600" dirty="0" smtClean="0">
              <a:latin typeface="Arial" panose="020B0604020202020204" pitchFamily="34" charset="0"/>
            </a:endParaRPr>
          </a:p>
          <a:p>
            <a:r>
              <a:rPr lang="en-US" sz="1600" dirty="0" smtClean="0">
                <a:latin typeface="Arial" panose="020B0604020202020204" pitchFamily="34" charset="0"/>
              </a:rPr>
              <a:t>Or </a:t>
            </a:r>
            <a:r>
              <a:rPr lang="en-US" sz="1600" dirty="0">
                <a:latin typeface="Arial" panose="020B0604020202020204" pitchFamily="34" charset="0"/>
              </a:rPr>
              <a:t>contact the </a:t>
            </a:r>
            <a:r>
              <a:rPr lang="en-US" sz="1600" dirty="0" err="1">
                <a:latin typeface="Arial" panose="020B0604020202020204" pitchFamily="34" charset="0"/>
              </a:rPr>
              <a:t>ITMS</a:t>
            </a:r>
            <a:r>
              <a:rPr lang="en-US" sz="1600" dirty="0">
                <a:latin typeface="Arial" panose="020B0604020202020204" pitchFamily="34" charset="0"/>
              </a:rPr>
              <a:t> service </a:t>
            </a:r>
            <a:r>
              <a:rPr lang="en-US" sz="1600" dirty="0" smtClean="0">
                <a:latin typeface="Arial" panose="020B0604020202020204" pitchFamily="34" charset="0"/>
              </a:rPr>
              <a:t>desk by phone or email</a:t>
            </a:r>
            <a:endParaRPr lang="en-GB" sz="1600" dirty="0"/>
          </a:p>
        </p:txBody>
      </p:sp>
      <p:pic>
        <p:nvPicPr>
          <p:cNvPr id="5" name="Picture 4"/>
          <p:cNvPicPr>
            <a:picLocks noChangeAspect="1"/>
          </p:cNvPicPr>
          <p:nvPr/>
        </p:nvPicPr>
        <p:blipFill>
          <a:blip r:embed="rId6"/>
          <a:stretch>
            <a:fillRect/>
          </a:stretch>
        </p:blipFill>
        <p:spPr>
          <a:xfrm>
            <a:off x="611560" y="3535467"/>
            <a:ext cx="2567930" cy="635364"/>
          </a:xfrm>
          <a:prstGeom prst="rect">
            <a:avLst/>
          </a:prstGeom>
        </p:spPr>
      </p:pic>
    </p:spTree>
    <p:extLst>
      <p:ext uri="{BB962C8B-B14F-4D97-AF65-F5344CB8AC3E}">
        <p14:creationId xmlns:p14="http://schemas.microsoft.com/office/powerpoint/2010/main" val="175554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20538"/>
            <a:ext cx="9108504" cy="769441"/>
          </a:xfrm>
          <a:prstGeom prst="rect">
            <a:avLst/>
          </a:prstGeom>
          <a:noFill/>
        </p:spPr>
        <p:txBody>
          <a:bodyPr wrap="square" rtlCol="0">
            <a:spAutoFit/>
          </a:bodyPr>
          <a:lstStyle/>
          <a:p>
            <a:pPr algn="ctr"/>
            <a:r>
              <a:rPr lang="en-GB" sz="4400" dirty="0" smtClean="0"/>
              <a:t>Help and Support</a:t>
            </a:r>
            <a:endParaRPr lang="en-GB" sz="4400" dirty="0"/>
          </a:p>
        </p:txBody>
      </p:sp>
      <p:sp>
        <p:nvSpPr>
          <p:cNvPr id="6" name="Rectangle 5"/>
          <p:cNvSpPr/>
          <p:nvPr/>
        </p:nvSpPr>
        <p:spPr>
          <a:xfrm>
            <a:off x="1512168" y="2606590"/>
            <a:ext cx="3923928" cy="1477328"/>
          </a:xfrm>
          <a:prstGeom prst="rect">
            <a:avLst/>
          </a:prstGeom>
        </p:spPr>
        <p:txBody>
          <a:bodyPr wrap="square">
            <a:spAutoFit/>
          </a:bodyPr>
          <a:lstStyle/>
          <a:p>
            <a:pPr>
              <a:lnSpc>
                <a:spcPct val="200000"/>
              </a:lnSpc>
              <a:spcBef>
                <a:spcPct val="0"/>
              </a:spcBef>
              <a:spcAft>
                <a:spcPts val="600"/>
              </a:spcAft>
            </a:pPr>
            <a:r>
              <a:rPr lang="en-GB" sz="2000" dirty="0" smtClean="0"/>
              <a:t>ITMS </a:t>
            </a:r>
            <a:r>
              <a:rPr lang="en-GB" sz="2000" dirty="0"/>
              <a:t>Service Desk</a:t>
            </a:r>
          </a:p>
          <a:p>
            <a:pPr lvl="1">
              <a:spcBef>
                <a:spcPct val="0"/>
              </a:spcBef>
              <a:spcAft>
                <a:spcPts val="600"/>
              </a:spcAft>
            </a:pPr>
            <a:r>
              <a:rPr lang="en-GB" sz="2000" dirty="0">
                <a:hlinkClick r:id="rId3"/>
              </a:rPr>
              <a:t>itmsservicedesk@dmu.ac.uk</a:t>
            </a:r>
            <a:endParaRPr lang="en-GB" sz="2000" dirty="0"/>
          </a:p>
          <a:p>
            <a:pPr lvl="1">
              <a:spcBef>
                <a:spcPct val="0"/>
              </a:spcBef>
              <a:spcAft>
                <a:spcPts val="600"/>
              </a:spcAft>
            </a:pPr>
            <a:r>
              <a:rPr lang="en-GB" sz="2000" dirty="0"/>
              <a:t>Ext: 6050</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870869"/>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615" y="2870869"/>
            <a:ext cx="1069033" cy="1069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bwMode="auto">
          <a:xfrm>
            <a:off x="251520" y="858079"/>
            <a:ext cx="8496944" cy="1353631"/>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w="38100">
                <a:solidFill>
                  <a:schemeClr val="tx1"/>
                </a:solidFill>
              </a:ln>
              <a:solidFill>
                <a:schemeClr val="tx1"/>
              </a:solidFill>
              <a:effectLst/>
              <a:latin typeface="Arial" charset="0"/>
              <a:ea typeface="ＭＳ Ｐゴシック" pitchFamily="1" charset="-128"/>
            </a:endParaRPr>
          </a:p>
        </p:txBody>
      </p:sp>
      <p:sp>
        <p:nvSpPr>
          <p:cNvPr id="15" name="Rounded Rectangle 14"/>
          <p:cNvSpPr/>
          <p:nvPr/>
        </p:nvSpPr>
        <p:spPr bwMode="auto">
          <a:xfrm>
            <a:off x="251520" y="2658279"/>
            <a:ext cx="5112568" cy="1497647"/>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w="38100">
                <a:solidFill>
                  <a:schemeClr val="tx1"/>
                </a:solidFill>
              </a:ln>
              <a:solidFill>
                <a:schemeClr val="tx1"/>
              </a:solidFill>
              <a:effectLst/>
              <a:latin typeface="Arial" charset="0"/>
              <a:ea typeface="ＭＳ Ｐゴシック" pitchFamily="1" charset="-128"/>
            </a:endParaRPr>
          </a:p>
        </p:txBody>
      </p:sp>
      <p:pic>
        <p:nvPicPr>
          <p:cNvPr id="2" name="Picture 1"/>
          <p:cNvPicPr>
            <a:picLocks noChangeAspect="1"/>
          </p:cNvPicPr>
          <p:nvPr/>
        </p:nvPicPr>
        <p:blipFill>
          <a:blip r:embed="rId6"/>
          <a:stretch>
            <a:fillRect/>
          </a:stretch>
        </p:blipFill>
        <p:spPr>
          <a:xfrm>
            <a:off x="467544" y="915566"/>
            <a:ext cx="8145933" cy="1181903"/>
          </a:xfrm>
          <a:prstGeom prst="rect">
            <a:avLst/>
          </a:prstGeom>
        </p:spPr>
      </p:pic>
      <p:pic>
        <p:nvPicPr>
          <p:cNvPr id="10" name="Picture 9"/>
          <p:cNvPicPr>
            <a:picLocks noChangeAspect="1"/>
          </p:cNvPicPr>
          <p:nvPr/>
        </p:nvPicPr>
        <p:blipFill>
          <a:blip r:embed="rId7"/>
          <a:stretch>
            <a:fillRect/>
          </a:stretch>
        </p:blipFill>
        <p:spPr>
          <a:xfrm>
            <a:off x="5655225" y="2606590"/>
            <a:ext cx="1289933" cy="1289933"/>
          </a:xfrm>
          <a:prstGeom prst="rect">
            <a:avLst/>
          </a:prstGeom>
        </p:spPr>
      </p:pic>
    </p:spTree>
    <p:extLst>
      <p:ext uri="{BB962C8B-B14F-4D97-AF65-F5344CB8AC3E}">
        <p14:creationId xmlns:p14="http://schemas.microsoft.com/office/powerpoint/2010/main" val="85562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5496" y="-20538"/>
            <a:ext cx="9108504" cy="769441"/>
          </a:xfrm>
          <a:prstGeom prst="rect">
            <a:avLst/>
          </a:prstGeom>
          <a:noFill/>
        </p:spPr>
        <p:txBody>
          <a:bodyPr wrap="square" rtlCol="0">
            <a:spAutoFit/>
          </a:bodyPr>
          <a:lstStyle/>
          <a:p>
            <a:pPr algn="ctr"/>
            <a:r>
              <a:rPr lang="en-GB" sz="4400" dirty="0" smtClean="0"/>
              <a:t>University website</a:t>
            </a:r>
            <a:endParaRPr lang="en-GB" sz="4400" dirty="0"/>
          </a:p>
        </p:txBody>
      </p:sp>
      <p:sp>
        <p:nvSpPr>
          <p:cNvPr id="6" name="Rectangle 5"/>
          <p:cNvSpPr/>
          <p:nvPr/>
        </p:nvSpPr>
        <p:spPr>
          <a:xfrm>
            <a:off x="7104977" y="102572"/>
            <a:ext cx="1962397" cy="523220"/>
          </a:xfrm>
          <a:prstGeom prst="rect">
            <a:avLst/>
          </a:prstGeom>
        </p:spPr>
        <p:txBody>
          <a:bodyPr wrap="none">
            <a:spAutoFit/>
          </a:bodyPr>
          <a:lstStyle/>
          <a:p>
            <a:pPr algn="ctr">
              <a:defRPr/>
            </a:pPr>
            <a:r>
              <a:rPr lang="en-GB" sz="2800" b="1" i="1" dirty="0" smtClean="0"/>
              <a:t>dmu.ac.uk</a:t>
            </a:r>
            <a:endParaRPr lang="en-GB" sz="2800" b="1" i="1" dirty="0"/>
          </a:p>
        </p:txBody>
      </p:sp>
      <p:sp>
        <p:nvSpPr>
          <p:cNvPr id="13" name="Rectangle 12"/>
          <p:cNvSpPr/>
          <p:nvPr/>
        </p:nvSpPr>
        <p:spPr>
          <a:xfrm>
            <a:off x="101745" y="771550"/>
            <a:ext cx="9078767" cy="400110"/>
          </a:xfrm>
          <a:prstGeom prst="rect">
            <a:avLst/>
          </a:prstGeom>
        </p:spPr>
        <p:txBody>
          <a:bodyPr wrap="none">
            <a:spAutoFit/>
          </a:bodyPr>
          <a:lstStyle/>
          <a:p>
            <a:pPr algn="ctr">
              <a:defRPr/>
            </a:pPr>
            <a:r>
              <a:rPr lang="en-GB" sz="2000" dirty="0" smtClean="0"/>
              <a:t>To access your personal information portal – </a:t>
            </a:r>
            <a:r>
              <a:rPr lang="en-GB" sz="2000" dirty="0" err="1" smtClean="0"/>
              <a:t>myDMU</a:t>
            </a:r>
            <a:r>
              <a:rPr lang="en-GB" sz="2000" dirty="0"/>
              <a:t> </a:t>
            </a:r>
            <a:r>
              <a:rPr lang="en-GB" sz="2000" dirty="0" smtClean="0"/>
              <a:t>– from the DMU Website</a:t>
            </a:r>
            <a:endParaRPr lang="en-GB" sz="2000" dirty="0"/>
          </a:p>
        </p:txBody>
      </p:sp>
      <p:sp>
        <p:nvSpPr>
          <p:cNvPr id="10" name="TextBox 9"/>
          <p:cNvSpPr txBox="1"/>
          <p:nvPr/>
        </p:nvSpPr>
        <p:spPr>
          <a:xfrm>
            <a:off x="323528" y="1419164"/>
            <a:ext cx="694421" cy="523220"/>
          </a:xfrm>
          <a:prstGeom prst="rect">
            <a:avLst/>
          </a:prstGeom>
          <a:noFill/>
        </p:spPr>
        <p:txBody>
          <a:bodyPr wrap="none" rtlCol="0">
            <a:spAutoFit/>
          </a:bodyPr>
          <a:lstStyle/>
          <a:p>
            <a:r>
              <a:rPr lang="en-GB" sz="2800" b="1" dirty="0" smtClean="0"/>
              <a:t>1 &gt;</a:t>
            </a:r>
            <a:endParaRPr lang="en-GB" sz="2800" b="1" dirty="0"/>
          </a:p>
        </p:txBody>
      </p:sp>
      <p:sp>
        <p:nvSpPr>
          <p:cNvPr id="16" name="TextBox 15"/>
          <p:cNvSpPr txBox="1"/>
          <p:nvPr/>
        </p:nvSpPr>
        <p:spPr>
          <a:xfrm>
            <a:off x="323528" y="2931790"/>
            <a:ext cx="694421" cy="523220"/>
          </a:xfrm>
          <a:prstGeom prst="rect">
            <a:avLst/>
          </a:prstGeom>
          <a:noFill/>
        </p:spPr>
        <p:txBody>
          <a:bodyPr wrap="none" rtlCol="0">
            <a:spAutoFit/>
          </a:bodyPr>
          <a:lstStyle/>
          <a:p>
            <a:r>
              <a:rPr lang="en-GB" sz="2800" b="1" dirty="0" smtClean="0"/>
              <a:t>2 &gt;</a:t>
            </a:r>
            <a:endParaRPr lang="en-GB" sz="2800" b="1" dirty="0"/>
          </a:p>
        </p:txBody>
      </p:sp>
      <p:pic>
        <p:nvPicPr>
          <p:cNvPr id="3" name="Picture 2"/>
          <p:cNvPicPr>
            <a:picLocks noChangeAspect="1"/>
          </p:cNvPicPr>
          <p:nvPr/>
        </p:nvPicPr>
        <p:blipFill>
          <a:blip r:embed="rId3"/>
          <a:stretch>
            <a:fillRect/>
          </a:stretch>
        </p:blipFill>
        <p:spPr>
          <a:xfrm>
            <a:off x="971600" y="1358009"/>
            <a:ext cx="7777649" cy="637677"/>
          </a:xfrm>
          <a:prstGeom prst="rect">
            <a:avLst/>
          </a:prstGeom>
        </p:spPr>
      </p:pic>
      <p:sp>
        <p:nvSpPr>
          <p:cNvPr id="11" name="Oval 10"/>
          <p:cNvSpPr/>
          <p:nvPr/>
        </p:nvSpPr>
        <p:spPr bwMode="auto">
          <a:xfrm>
            <a:off x="7164288" y="1347614"/>
            <a:ext cx="1368152" cy="648072"/>
          </a:xfrm>
          <a:prstGeom prst="ellipse">
            <a:avLst/>
          </a:prstGeom>
          <a:noFill/>
          <a:ln w="762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5" name="Picture 4"/>
          <p:cNvPicPr>
            <a:picLocks noChangeAspect="1"/>
          </p:cNvPicPr>
          <p:nvPr/>
        </p:nvPicPr>
        <p:blipFill>
          <a:blip r:embed="rId4"/>
          <a:stretch>
            <a:fillRect/>
          </a:stretch>
        </p:blipFill>
        <p:spPr>
          <a:xfrm>
            <a:off x="1259632" y="2139702"/>
            <a:ext cx="3109264" cy="2089506"/>
          </a:xfrm>
          <a:prstGeom prst="rect">
            <a:avLst/>
          </a:prstGeom>
        </p:spPr>
      </p:pic>
      <p:sp>
        <p:nvSpPr>
          <p:cNvPr id="18" name="Oval 17"/>
          <p:cNvSpPr/>
          <p:nvPr/>
        </p:nvSpPr>
        <p:spPr bwMode="auto">
          <a:xfrm>
            <a:off x="1259632" y="3484146"/>
            <a:ext cx="792088" cy="383748"/>
          </a:xfrm>
          <a:prstGeom prst="ellipse">
            <a:avLst/>
          </a:prstGeom>
          <a:noFill/>
          <a:ln w="762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TextBox 16"/>
          <p:cNvSpPr txBox="1"/>
          <p:nvPr/>
        </p:nvSpPr>
        <p:spPr>
          <a:xfrm>
            <a:off x="4139952" y="3066567"/>
            <a:ext cx="694421" cy="523220"/>
          </a:xfrm>
          <a:prstGeom prst="rect">
            <a:avLst/>
          </a:prstGeom>
          <a:noFill/>
        </p:spPr>
        <p:txBody>
          <a:bodyPr wrap="none" rtlCol="0">
            <a:spAutoFit/>
          </a:bodyPr>
          <a:lstStyle/>
          <a:p>
            <a:r>
              <a:rPr lang="en-GB" sz="2800" b="1" dirty="0"/>
              <a:t>3</a:t>
            </a:r>
            <a:r>
              <a:rPr lang="en-GB" sz="2800" b="1" dirty="0" smtClean="0"/>
              <a:t> &gt;</a:t>
            </a:r>
            <a:endParaRPr lang="en-GB" sz="2800" b="1" dirty="0"/>
          </a:p>
        </p:txBody>
      </p:sp>
      <p:pic>
        <p:nvPicPr>
          <p:cNvPr id="2" name="Picture 1"/>
          <p:cNvPicPr>
            <a:picLocks noChangeAspect="1"/>
          </p:cNvPicPr>
          <p:nvPr/>
        </p:nvPicPr>
        <p:blipFill>
          <a:blip r:embed="rId5"/>
          <a:stretch>
            <a:fillRect/>
          </a:stretch>
        </p:blipFill>
        <p:spPr>
          <a:xfrm>
            <a:off x="4771975" y="2139702"/>
            <a:ext cx="4056005" cy="2459734"/>
          </a:xfrm>
          <a:prstGeom prst="rect">
            <a:avLst/>
          </a:prstGeom>
        </p:spPr>
      </p:pic>
      <p:sp>
        <p:nvSpPr>
          <p:cNvPr id="19" name="Oval 18"/>
          <p:cNvSpPr/>
          <p:nvPr/>
        </p:nvSpPr>
        <p:spPr bwMode="auto">
          <a:xfrm>
            <a:off x="4968456" y="3363838"/>
            <a:ext cx="827680" cy="504056"/>
          </a:xfrm>
          <a:prstGeom prst="ellipse">
            <a:avLst/>
          </a:prstGeom>
          <a:noFill/>
          <a:ln w="762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776689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496" y="-20538"/>
            <a:ext cx="9108504" cy="769441"/>
          </a:xfrm>
          <a:prstGeom prst="rect">
            <a:avLst/>
          </a:prstGeom>
          <a:noFill/>
        </p:spPr>
        <p:txBody>
          <a:bodyPr wrap="square" rtlCol="0">
            <a:spAutoFit/>
          </a:bodyPr>
          <a:lstStyle/>
          <a:p>
            <a:pPr algn="ctr"/>
            <a:r>
              <a:rPr lang="en-GB" sz="4400" dirty="0" smtClean="0">
                <a:latin typeface="Arial" panose="020B0604020202020204" pitchFamily="34" charset="0"/>
                <a:cs typeface="Arial" panose="020B0604020202020204" pitchFamily="34" charset="0"/>
              </a:rPr>
              <a:t>First time login to </a:t>
            </a:r>
            <a:r>
              <a:rPr lang="en-GB" sz="4400" dirty="0" err="1" smtClean="0">
                <a:latin typeface="Arial" panose="020B0604020202020204" pitchFamily="34" charset="0"/>
                <a:cs typeface="Arial" panose="020B0604020202020204" pitchFamily="34" charset="0"/>
              </a:rPr>
              <a:t>MyDMU</a:t>
            </a:r>
            <a:endParaRPr lang="en-GB" sz="4400" dirty="0">
              <a:latin typeface="Arial" panose="020B0604020202020204" pitchFamily="34" charset="0"/>
              <a:cs typeface="Arial" panose="020B060402020202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297430" y="777557"/>
            <a:ext cx="4549140" cy="3588385"/>
          </a:xfrm>
          <a:prstGeom prst="rect">
            <a:avLst/>
          </a:prstGeom>
        </p:spPr>
      </p:pic>
      <p:sp>
        <p:nvSpPr>
          <p:cNvPr id="5" name="TextBox 4"/>
          <p:cNvSpPr txBox="1"/>
          <p:nvPr/>
        </p:nvSpPr>
        <p:spPr>
          <a:xfrm>
            <a:off x="1115616" y="829345"/>
            <a:ext cx="694421" cy="523220"/>
          </a:xfrm>
          <a:prstGeom prst="rect">
            <a:avLst/>
          </a:prstGeom>
          <a:noFill/>
        </p:spPr>
        <p:txBody>
          <a:bodyPr wrap="none" rtlCol="0">
            <a:spAutoFit/>
          </a:bodyPr>
          <a:lstStyle/>
          <a:p>
            <a:r>
              <a:rPr lang="en-GB" sz="2800" b="1" dirty="0"/>
              <a:t>4</a:t>
            </a:r>
            <a:r>
              <a:rPr lang="en-GB" sz="2800" b="1" dirty="0" smtClean="0"/>
              <a:t> &gt;</a:t>
            </a:r>
            <a:endParaRPr lang="en-GB" sz="2800" b="1" dirty="0"/>
          </a:p>
        </p:txBody>
      </p:sp>
      <p:sp>
        <p:nvSpPr>
          <p:cNvPr id="6" name="Oval 5"/>
          <p:cNvSpPr/>
          <p:nvPr/>
        </p:nvSpPr>
        <p:spPr bwMode="auto">
          <a:xfrm>
            <a:off x="5868144" y="3723878"/>
            <a:ext cx="1080120" cy="648072"/>
          </a:xfrm>
          <a:prstGeom prst="ellipse">
            <a:avLst/>
          </a:prstGeom>
          <a:noFill/>
          <a:ln w="762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001629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496" y="-20538"/>
            <a:ext cx="9108504" cy="769441"/>
          </a:xfrm>
          <a:prstGeom prst="rect">
            <a:avLst/>
          </a:prstGeom>
          <a:noFill/>
        </p:spPr>
        <p:txBody>
          <a:bodyPr wrap="square" rtlCol="0">
            <a:spAutoFit/>
          </a:bodyPr>
          <a:lstStyle/>
          <a:p>
            <a:pPr algn="ctr"/>
            <a:r>
              <a:rPr lang="en-GB" sz="4400" dirty="0" err="1" smtClean="0">
                <a:latin typeface="Arial" panose="020B0604020202020204" pitchFamily="34" charset="0"/>
                <a:cs typeface="Arial" panose="020B0604020202020204" pitchFamily="34" charset="0"/>
              </a:rPr>
              <a:t>MyDMU</a:t>
            </a:r>
            <a:endParaRPr lang="en-GB" sz="4400" dirty="0">
              <a:latin typeface="Arial" panose="020B0604020202020204" pitchFamily="34" charset="0"/>
              <a:cs typeface="Arial" panose="020B0604020202020204" pitchFamily="34" charset="0"/>
            </a:endParaRPr>
          </a:p>
        </p:txBody>
      </p:sp>
      <p:sp>
        <p:nvSpPr>
          <p:cNvPr id="5" name="TextBox 4"/>
          <p:cNvSpPr txBox="1"/>
          <p:nvPr/>
        </p:nvSpPr>
        <p:spPr>
          <a:xfrm>
            <a:off x="827584" y="829345"/>
            <a:ext cx="694421" cy="523220"/>
          </a:xfrm>
          <a:prstGeom prst="rect">
            <a:avLst/>
          </a:prstGeom>
          <a:noFill/>
        </p:spPr>
        <p:txBody>
          <a:bodyPr wrap="none" rtlCol="0">
            <a:spAutoFit/>
          </a:bodyPr>
          <a:lstStyle/>
          <a:p>
            <a:r>
              <a:rPr lang="en-GB" sz="2800" b="1" dirty="0"/>
              <a:t>5</a:t>
            </a:r>
            <a:r>
              <a:rPr lang="en-GB" sz="2800" b="1" dirty="0" smtClean="0"/>
              <a:t> &gt;</a:t>
            </a:r>
            <a:endParaRPr lang="en-GB" sz="2800" b="1"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824727" y="916732"/>
            <a:ext cx="5530041" cy="2916530"/>
          </a:xfrm>
          <a:prstGeom prst="rect">
            <a:avLst/>
          </a:prstGeom>
        </p:spPr>
      </p:pic>
    </p:spTree>
    <p:extLst>
      <p:ext uri="{BB962C8B-B14F-4D97-AF65-F5344CB8AC3E}">
        <p14:creationId xmlns:p14="http://schemas.microsoft.com/office/powerpoint/2010/main" val="744845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496" y="-20538"/>
            <a:ext cx="9108504" cy="769441"/>
          </a:xfrm>
          <a:prstGeom prst="rect">
            <a:avLst/>
          </a:prstGeom>
          <a:noFill/>
        </p:spPr>
        <p:txBody>
          <a:bodyPr wrap="square" rtlCol="0">
            <a:spAutoFit/>
          </a:bodyPr>
          <a:lstStyle/>
          <a:p>
            <a:pPr algn="ctr"/>
            <a:r>
              <a:rPr lang="en-GB" sz="4400" dirty="0" err="1" smtClean="0">
                <a:latin typeface="Arial" panose="020B0604020202020204" pitchFamily="34" charset="0"/>
                <a:cs typeface="Arial" panose="020B0604020202020204" pitchFamily="34" charset="0"/>
              </a:rPr>
              <a:t>MyDMU</a:t>
            </a:r>
            <a:endParaRPr lang="en-GB" sz="4400" dirty="0">
              <a:latin typeface="Arial" panose="020B0604020202020204" pitchFamily="34" charset="0"/>
              <a:cs typeface="Arial" panose="020B0604020202020204" pitchFamily="34" charset="0"/>
            </a:endParaRPr>
          </a:p>
        </p:txBody>
      </p:sp>
      <p:sp>
        <p:nvSpPr>
          <p:cNvPr id="2" name="Rectangle 1"/>
          <p:cNvSpPr/>
          <p:nvPr/>
        </p:nvSpPr>
        <p:spPr>
          <a:xfrm>
            <a:off x="3376260" y="4155926"/>
            <a:ext cx="2347630" cy="369332"/>
          </a:xfrm>
          <a:prstGeom prst="rect">
            <a:avLst/>
          </a:prstGeom>
        </p:spPr>
        <p:txBody>
          <a:bodyPr wrap="none">
            <a:spAutoFit/>
          </a:bodyPr>
          <a:lstStyle/>
          <a:p>
            <a:r>
              <a:rPr lang="en-GB" b="1" u="sng" dirty="0">
                <a:solidFill>
                  <a:srgbClr val="0070C0"/>
                </a:solidFill>
                <a:hlinkClick r:id="rId3"/>
              </a:rPr>
              <a:t>http://my.dmu.ac.uk</a:t>
            </a:r>
            <a:endParaRPr lang="en-GB" b="1" dirty="0">
              <a:solidFill>
                <a:srgbClr val="0070C0"/>
              </a:solidFill>
            </a:endParaRPr>
          </a:p>
        </p:txBody>
      </p:sp>
      <p:pic>
        <p:nvPicPr>
          <p:cNvPr id="3" name="Picture 2"/>
          <p:cNvPicPr>
            <a:picLocks noChangeAspect="1"/>
          </p:cNvPicPr>
          <p:nvPr/>
        </p:nvPicPr>
        <p:blipFill>
          <a:blip r:embed="rId4"/>
          <a:stretch>
            <a:fillRect/>
          </a:stretch>
        </p:blipFill>
        <p:spPr>
          <a:xfrm>
            <a:off x="1187624" y="731291"/>
            <a:ext cx="6953880" cy="3424635"/>
          </a:xfrm>
          <a:prstGeom prst="rect">
            <a:avLst/>
          </a:prstGeom>
        </p:spPr>
      </p:pic>
    </p:spTree>
    <p:extLst>
      <p:ext uri="{BB962C8B-B14F-4D97-AF65-F5344CB8AC3E}">
        <p14:creationId xmlns:p14="http://schemas.microsoft.com/office/powerpoint/2010/main" val="2479768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496" y="-20538"/>
            <a:ext cx="9108504" cy="769441"/>
          </a:xfrm>
          <a:prstGeom prst="rect">
            <a:avLst/>
          </a:prstGeom>
          <a:noFill/>
        </p:spPr>
        <p:txBody>
          <a:bodyPr wrap="square" rtlCol="0">
            <a:spAutoFit/>
          </a:bodyPr>
          <a:lstStyle/>
          <a:p>
            <a:pPr algn="ctr"/>
            <a:r>
              <a:rPr lang="en-GB" sz="4400" dirty="0" smtClean="0">
                <a:latin typeface="Arial" panose="020B0604020202020204" pitchFamily="34" charset="0"/>
                <a:cs typeface="Arial" panose="020B0604020202020204" pitchFamily="34" charset="0"/>
              </a:rPr>
              <a:t>Password Services</a:t>
            </a:r>
            <a:endParaRPr lang="en-GB" sz="4400" dirty="0">
              <a:latin typeface="Arial" panose="020B0604020202020204" pitchFamily="34" charset="0"/>
              <a:cs typeface="Arial" panose="020B0604020202020204" pitchFamily="34" charset="0"/>
            </a:endParaRPr>
          </a:p>
        </p:txBody>
      </p:sp>
      <p:sp>
        <p:nvSpPr>
          <p:cNvPr id="10" name="TextBox 9"/>
          <p:cNvSpPr txBox="1"/>
          <p:nvPr/>
        </p:nvSpPr>
        <p:spPr>
          <a:xfrm>
            <a:off x="211382" y="1205288"/>
            <a:ext cx="694421" cy="523220"/>
          </a:xfrm>
          <a:prstGeom prst="rect">
            <a:avLst/>
          </a:prstGeom>
          <a:noFill/>
        </p:spPr>
        <p:txBody>
          <a:bodyPr wrap="none" rtlCol="0">
            <a:spAutoFit/>
          </a:bodyPr>
          <a:lstStyle/>
          <a:p>
            <a:r>
              <a:rPr lang="en-GB" sz="2800" b="1" dirty="0"/>
              <a:t>1</a:t>
            </a:r>
            <a:r>
              <a:rPr lang="en-GB" sz="2800" b="1" dirty="0" smtClean="0"/>
              <a:t> &gt;</a:t>
            </a:r>
            <a:endParaRPr lang="en-GB" sz="2800" b="1" dirty="0"/>
          </a:p>
        </p:txBody>
      </p:sp>
      <p:sp>
        <p:nvSpPr>
          <p:cNvPr id="11" name="TextBox 10"/>
          <p:cNvSpPr txBox="1"/>
          <p:nvPr/>
        </p:nvSpPr>
        <p:spPr>
          <a:xfrm>
            <a:off x="2987824" y="1205288"/>
            <a:ext cx="694421" cy="523220"/>
          </a:xfrm>
          <a:prstGeom prst="rect">
            <a:avLst/>
          </a:prstGeom>
          <a:noFill/>
        </p:spPr>
        <p:txBody>
          <a:bodyPr wrap="none" rtlCol="0">
            <a:spAutoFit/>
          </a:bodyPr>
          <a:lstStyle/>
          <a:p>
            <a:r>
              <a:rPr lang="en-GB" sz="2800" b="1" dirty="0"/>
              <a:t>2</a:t>
            </a:r>
            <a:r>
              <a:rPr lang="en-GB" sz="2800" b="1" dirty="0" smtClean="0"/>
              <a:t> &gt;</a:t>
            </a:r>
            <a:endParaRPr lang="en-GB" sz="2800" b="1" dirty="0"/>
          </a:p>
        </p:txBody>
      </p:sp>
      <p:sp>
        <p:nvSpPr>
          <p:cNvPr id="12" name="TextBox 11"/>
          <p:cNvSpPr txBox="1"/>
          <p:nvPr/>
        </p:nvSpPr>
        <p:spPr>
          <a:xfrm>
            <a:off x="211382" y="2582277"/>
            <a:ext cx="694421" cy="523220"/>
          </a:xfrm>
          <a:prstGeom prst="rect">
            <a:avLst/>
          </a:prstGeom>
          <a:noFill/>
        </p:spPr>
        <p:txBody>
          <a:bodyPr wrap="none" rtlCol="0">
            <a:spAutoFit/>
          </a:bodyPr>
          <a:lstStyle/>
          <a:p>
            <a:r>
              <a:rPr lang="en-GB" sz="2800" b="1" dirty="0"/>
              <a:t>3</a:t>
            </a:r>
            <a:r>
              <a:rPr lang="en-GB" sz="2800" b="1" dirty="0" smtClean="0"/>
              <a:t> &gt;</a:t>
            </a:r>
            <a:endParaRPr lang="en-GB" sz="2800" b="1" dirty="0"/>
          </a:p>
        </p:txBody>
      </p:sp>
      <p:pic>
        <p:nvPicPr>
          <p:cNvPr id="3" name="Picture 2"/>
          <p:cNvPicPr>
            <a:picLocks noChangeAspect="1"/>
          </p:cNvPicPr>
          <p:nvPr/>
        </p:nvPicPr>
        <p:blipFill>
          <a:blip r:embed="rId3"/>
          <a:stretch>
            <a:fillRect/>
          </a:stretch>
        </p:blipFill>
        <p:spPr>
          <a:xfrm>
            <a:off x="905803" y="752523"/>
            <a:ext cx="1289933" cy="1289933"/>
          </a:xfrm>
          <a:prstGeom prst="rect">
            <a:avLst/>
          </a:prstGeom>
        </p:spPr>
      </p:pic>
      <p:pic>
        <p:nvPicPr>
          <p:cNvPr id="5" name="Picture 4"/>
          <p:cNvPicPr>
            <a:picLocks noChangeAspect="1"/>
          </p:cNvPicPr>
          <p:nvPr/>
        </p:nvPicPr>
        <p:blipFill>
          <a:blip r:embed="rId4"/>
          <a:stretch>
            <a:fillRect/>
          </a:stretch>
        </p:blipFill>
        <p:spPr>
          <a:xfrm>
            <a:off x="3839522" y="821447"/>
            <a:ext cx="3799508" cy="1290901"/>
          </a:xfrm>
          <a:prstGeom prst="rect">
            <a:avLst/>
          </a:prstGeom>
        </p:spPr>
      </p:pic>
      <p:sp>
        <p:nvSpPr>
          <p:cNvPr id="6" name="Oval 5"/>
          <p:cNvSpPr/>
          <p:nvPr/>
        </p:nvSpPr>
        <p:spPr bwMode="auto">
          <a:xfrm>
            <a:off x="3635896" y="1154291"/>
            <a:ext cx="2211766" cy="409347"/>
          </a:xfrm>
          <a:prstGeom prst="ellipse">
            <a:avLst/>
          </a:prstGeom>
          <a:noFill/>
          <a:ln w="762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13" name="Picture 12"/>
          <p:cNvPicPr>
            <a:picLocks noChangeAspect="1"/>
          </p:cNvPicPr>
          <p:nvPr/>
        </p:nvPicPr>
        <p:blipFill>
          <a:blip r:embed="rId5"/>
          <a:stretch>
            <a:fillRect/>
          </a:stretch>
        </p:blipFill>
        <p:spPr>
          <a:xfrm>
            <a:off x="926581" y="2186053"/>
            <a:ext cx="2652019" cy="2398467"/>
          </a:xfrm>
          <a:prstGeom prst="rect">
            <a:avLst/>
          </a:prstGeom>
        </p:spPr>
      </p:pic>
      <p:sp>
        <p:nvSpPr>
          <p:cNvPr id="14" name="Oval 13"/>
          <p:cNvSpPr/>
          <p:nvPr/>
        </p:nvSpPr>
        <p:spPr bwMode="auto">
          <a:xfrm>
            <a:off x="632042" y="4250635"/>
            <a:ext cx="2211766" cy="409347"/>
          </a:xfrm>
          <a:prstGeom prst="ellipse">
            <a:avLst/>
          </a:prstGeom>
          <a:noFill/>
          <a:ln w="762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TextBox 14"/>
          <p:cNvSpPr txBox="1"/>
          <p:nvPr/>
        </p:nvSpPr>
        <p:spPr>
          <a:xfrm>
            <a:off x="3682245" y="2449289"/>
            <a:ext cx="694421" cy="523220"/>
          </a:xfrm>
          <a:prstGeom prst="rect">
            <a:avLst/>
          </a:prstGeom>
          <a:noFill/>
        </p:spPr>
        <p:txBody>
          <a:bodyPr wrap="none" rtlCol="0">
            <a:spAutoFit/>
          </a:bodyPr>
          <a:lstStyle/>
          <a:p>
            <a:r>
              <a:rPr lang="en-GB" sz="2800" b="1" dirty="0"/>
              <a:t>4</a:t>
            </a:r>
            <a:r>
              <a:rPr lang="en-GB" sz="2800" b="1" dirty="0" smtClean="0"/>
              <a:t> &gt;</a:t>
            </a:r>
            <a:endParaRPr lang="en-GB" sz="2800" b="1" dirty="0"/>
          </a:p>
        </p:txBody>
      </p:sp>
      <p:pic>
        <p:nvPicPr>
          <p:cNvPr id="16" name="Picture 15"/>
          <p:cNvPicPr>
            <a:picLocks noChangeAspect="1"/>
          </p:cNvPicPr>
          <p:nvPr/>
        </p:nvPicPr>
        <p:blipFill>
          <a:blip r:embed="rId6"/>
          <a:stretch>
            <a:fillRect/>
          </a:stretch>
        </p:blipFill>
        <p:spPr>
          <a:xfrm>
            <a:off x="4517789" y="2262916"/>
            <a:ext cx="3870635" cy="2249751"/>
          </a:xfrm>
          <a:prstGeom prst="rect">
            <a:avLst/>
          </a:prstGeom>
        </p:spPr>
      </p:pic>
      <p:sp>
        <p:nvSpPr>
          <p:cNvPr id="17" name="Oval 16"/>
          <p:cNvSpPr/>
          <p:nvPr/>
        </p:nvSpPr>
        <p:spPr bwMode="auto">
          <a:xfrm>
            <a:off x="5148064" y="3723878"/>
            <a:ext cx="792088" cy="288032"/>
          </a:xfrm>
          <a:prstGeom prst="ellipse">
            <a:avLst/>
          </a:prstGeom>
          <a:noFill/>
          <a:ln w="762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968151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496" y="-20538"/>
            <a:ext cx="9108504" cy="769441"/>
          </a:xfrm>
          <a:prstGeom prst="rect">
            <a:avLst/>
          </a:prstGeom>
          <a:noFill/>
        </p:spPr>
        <p:txBody>
          <a:bodyPr wrap="square" rtlCol="0">
            <a:spAutoFit/>
          </a:bodyPr>
          <a:lstStyle/>
          <a:p>
            <a:pPr algn="ctr"/>
            <a:r>
              <a:rPr lang="en-GB" sz="4400" dirty="0" smtClean="0">
                <a:cs typeface="Arial" panose="020B0604020202020204" pitchFamily="34" charset="0"/>
              </a:rPr>
              <a:t>Your Email</a:t>
            </a:r>
            <a:endParaRPr lang="en-GB" sz="4400" dirty="0">
              <a:cs typeface="Arial" panose="020B0604020202020204" pitchFamily="34" charset="0"/>
            </a:endParaRPr>
          </a:p>
        </p:txBody>
      </p:sp>
      <p:sp>
        <p:nvSpPr>
          <p:cNvPr id="9" name="TextBox 8"/>
          <p:cNvSpPr txBox="1"/>
          <p:nvPr/>
        </p:nvSpPr>
        <p:spPr>
          <a:xfrm>
            <a:off x="1" y="2859782"/>
            <a:ext cx="9144000" cy="646331"/>
          </a:xfrm>
          <a:prstGeom prst="rect">
            <a:avLst/>
          </a:prstGeom>
          <a:noFill/>
        </p:spPr>
        <p:txBody>
          <a:bodyPr wrap="square" rtlCol="0">
            <a:spAutoFit/>
          </a:bodyPr>
          <a:lstStyle/>
          <a:p>
            <a:pPr algn="ctr"/>
            <a:r>
              <a:rPr lang="en-GB" dirty="0"/>
              <a:t>Your email address is your student “P” number @my365.dmu.ac.uk</a:t>
            </a:r>
          </a:p>
          <a:p>
            <a:pPr algn="ctr">
              <a:defRPr/>
            </a:pPr>
            <a:r>
              <a:rPr lang="en-GB" dirty="0"/>
              <a:t>E.g. </a:t>
            </a:r>
            <a:r>
              <a:rPr lang="en-GB" b="1" dirty="0">
                <a:hlinkClick r:id="rId3"/>
              </a:rPr>
              <a:t>P12345678@my365.dmu.ac.uk</a:t>
            </a:r>
            <a:endParaRPr lang="en-GB" b="1" dirty="0"/>
          </a:p>
        </p:txBody>
      </p:sp>
      <p:sp>
        <p:nvSpPr>
          <p:cNvPr id="11" name="TextBox 10"/>
          <p:cNvSpPr txBox="1"/>
          <p:nvPr/>
        </p:nvSpPr>
        <p:spPr>
          <a:xfrm>
            <a:off x="35496" y="3723878"/>
            <a:ext cx="9108504" cy="584775"/>
          </a:xfrm>
          <a:prstGeom prst="rect">
            <a:avLst/>
          </a:prstGeom>
          <a:noFill/>
        </p:spPr>
        <p:txBody>
          <a:bodyPr wrap="square" rtlCol="0">
            <a:spAutoFit/>
          </a:bodyPr>
          <a:lstStyle/>
          <a:p>
            <a:pPr algn="ctr"/>
            <a:r>
              <a:rPr lang="en-GB" sz="1600" dirty="0"/>
              <a:t>Any questions regarding the email system can be emailed </a:t>
            </a:r>
            <a:r>
              <a:rPr lang="en-GB" sz="1600" dirty="0" smtClean="0"/>
              <a:t>to</a:t>
            </a:r>
          </a:p>
          <a:p>
            <a:pPr algn="ctr"/>
            <a:r>
              <a:rPr lang="en-GB" sz="1600" b="1" dirty="0" smtClean="0"/>
              <a:t>office365feedback@dmu.ac.uk</a:t>
            </a:r>
            <a:endParaRPr lang="en-GB" sz="1600" b="1" dirty="0"/>
          </a:p>
        </p:txBody>
      </p:sp>
      <p:sp>
        <p:nvSpPr>
          <p:cNvPr id="13" name="TextBox 12"/>
          <p:cNvSpPr txBox="1"/>
          <p:nvPr/>
        </p:nvSpPr>
        <p:spPr>
          <a:xfrm>
            <a:off x="251520" y="978282"/>
            <a:ext cx="3852337" cy="369332"/>
          </a:xfrm>
          <a:prstGeom prst="rect">
            <a:avLst/>
          </a:prstGeom>
          <a:noFill/>
        </p:spPr>
        <p:txBody>
          <a:bodyPr wrap="none" rtlCol="0">
            <a:spAutoFit/>
          </a:bodyPr>
          <a:lstStyle/>
          <a:p>
            <a:r>
              <a:rPr lang="en-GB" dirty="0" smtClean="0"/>
              <a:t>Access via the </a:t>
            </a:r>
            <a:r>
              <a:rPr lang="en-GB" b="1" dirty="0" smtClean="0"/>
              <a:t>Email</a:t>
            </a:r>
            <a:r>
              <a:rPr lang="en-GB" dirty="0" smtClean="0"/>
              <a:t> tile in </a:t>
            </a:r>
            <a:r>
              <a:rPr lang="en-GB" dirty="0" err="1" smtClean="0"/>
              <a:t>MyDMU</a:t>
            </a:r>
            <a:endParaRPr lang="en-GB" b="1" dirty="0"/>
          </a:p>
        </p:txBody>
      </p:sp>
      <p:pic>
        <p:nvPicPr>
          <p:cNvPr id="2" name="Picture 1"/>
          <p:cNvPicPr>
            <a:picLocks noChangeAspect="1"/>
          </p:cNvPicPr>
          <p:nvPr/>
        </p:nvPicPr>
        <p:blipFill>
          <a:blip r:embed="rId4"/>
          <a:stretch>
            <a:fillRect/>
          </a:stretch>
        </p:blipFill>
        <p:spPr>
          <a:xfrm>
            <a:off x="4932040" y="994246"/>
            <a:ext cx="1323975" cy="1266825"/>
          </a:xfrm>
          <a:prstGeom prst="rect">
            <a:avLst/>
          </a:prstGeom>
        </p:spPr>
      </p:pic>
    </p:spTree>
    <p:extLst>
      <p:ext uri="{BB962C8B-B14F-4D97-AF65-F5344CB8AC3E}">
        <p14:creationId xmlns:p14="http://schemas.microsoft.com/office/powerpoint/2010/main" val="2935060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27684"/>
            <a:ext cx="936104" cy="85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9551" y="1131590"/>
            <a:ext cx="8064897" cy="1938992"/>
          </a:xfrm>
          <a:prstGeom prst="rect">
            <a:avLst/>
          </a:prstGeom>
          <a:noFill/>
        </p:spPr>
        <p:txBody>
          <a:bodyPr wrap="square" rtlCol="0">
            <a:spAutoFit/>
          </a:bodyPr>
          <a:lstStyle/>
          <a:p>
            <a:r>
              <a:rPr lang="en-GB" sz="2400" dirty="0"/>
              <a:t>Blackboard is a web-based virtual learning environment (</a:t>
            </a:r>
            <a:r>
              <a:rPr lang="en-GB" sz="2400" dirty="0" err="1"/>
              <a:t>VLE</a:t>
            </a:r>
            <a:r>
              <a:rPr lang="en-GB" sz="2400" dirty="0"/>
              <a:t>) used at </a:t>
            </a:r>
            <a:r>
              <a:rPr lang="en-GB" sz="2400" dirty="0" err="1"/>
              <a:t>DMU</a:t>
            </a:r>
            <a:r>
              <a:rPr lang="en-GB" sz="2400" dirty="0"/>
              <a:t> to support your </a:t>
            </a:r>
            <a:r>
              <a:rPr lang="en-GB" sz="2400" dirty="0" smtClean="0"/>
              <a:t>learning.</a:t>
            </a:r>
          </a:p>
          <a:p>
            <a:endParaRPr lang="en-GB" sz="2400" dirty="0"/>
          </a:p>
          <a:p>
            <a:r>
              <a:rPr lang="en-GB" sz="2400" dirty="0" smtClean="0"/>
              <a:t>Blackboard can </a:t>
            </a:r>
            <a:r>
              <a:rPr lang="en-GB" sz="2400" dirty="0"/>
              <a:t>be </a:t>
            </a:r>
            <a:r>
              <a:rPr lang="en-GB" sz="2400" dirty="0" smtClean="0"/>
              <a:t>accessed </a:t>
            </a:r>
            <a:r>
              <a:rPr lang="en-GB" sz="2400" dirty="0"/>
              <a:t>via the </a:t>
            </a:r>
            <a:r>
              <a:rPr lang="en-GB" sz="2400" b="1" dirty="0" smtClean="0"/>
              <a:t>Blackboard</a:t>
            </a:r>
            <a:r>
              <a:rPr lang="en-GB" sz="2400" dirty="0" smtClean="0"/>
              <a:t> tile</a:t>
            </a:r>
            <a:r>
              <a:rPr lang="en-GB" sz="2400" dirty="0"/>
              <a:t> </a:t>
            </a:r>
            <a:r>
              <a:rPr lang="en-GB" sz="2400" dirty="0" smtClean="0"/>
              <a:t>in </a:t>
            </a:r>
            <a:r>
              <a:rPr lang="en-GB" sz="2400" dirty="0" err="1" smtClean="0"/>
              <a:t>MyDMU</a:t>
            </a:r>
            <a:endParaRPr lang="en-GB" sz="2400" dirty="0"/>
          </a:p>
        </p:txBody>
      </p:sp>
      <p:sp>
        <p:nvSpPr>
          <p:cNvPr id="11" name="TextBox 10"/>
          <p:cNvSpPr txBox="1"/>
          <p:nvPr/>
        </p:nvSpPr>
        <p:spPr>
          <a:xfrm>
            <a:off x="35496" y="-20538"/>
            <a:ext cx="9108504" cy="769441"/>
          </a:xfrm>
          <a:prstGeom prst="rect">
            <a:avLst/>
          </a:prstGeom>
          <a:noFill/>
        </p:spPr>
        <p:txBody>
          <a:bodyPr wrap="square" rtlCol="0">
            <a:spAutoFit/>
          </a:bodyPr>
          <a:lstStyle/>
          <a:p>
            <a:pPr algn="ctr"/>
            <a:r>
              <a:rPr lang="en-GB" sz="4400" dirty="0" smtClean="0">
                <a:latin typeface="Arial" panose="020B0604020202020204" pitchFamily="34" charset="0"/>
                <a:cs typeface="Arial" panose="020B0604020202020204" pitchFamily="34" charset="0"/>
              </a:rPr>
              <a:t>Blackboard VLE</a:t>
            </a:r>
            <a:endParaRPr lang="en-GB" sz="4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3951573" y="3070582"/>
            <a:ext cx="1276350" cy="1276350"/>
          </a:xfrm>
          <a:prstGeom prst="rect">
            <a:avLst/>
          </a:prstGeom>
        </p:spPr>
      </p:pic>
    </p:spTree>
    <p:extLst>
      <p:ext uri="{BB962C8B-B14F-4D97-AF65-F5344CB8AC3E}">
        <p14:creationId xmlns:p14="http://schemas.microsoft.com/office/powerpoint/2010/main" val="3817381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4"/>
  <p:tag name="TPOS" val="2"/>
</p:tagLst>
</file>

<file path=ppt/theme/theme1.xml><?xml version="1.0" encoding="utf-8"?>
<a:theme xmlns:a="http://schemas.openxmlformats.org/drawingml/2006/main" name="dmu-presentation-template-white-bg-16x9">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dmu-presentation-template-white-bg-16x9</Template>
  <TotalTime>1893</TotalTime>
  <Words>1171</Words>
  <Application>Microsoft Office PowerPoint</Application>
  <PresentationFormat>On-screen Show (16:9)</PresentationFormat>
  <Paragraphs>211</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ＭＳ Ｐゴシック</vt:lpstr>
      <vt:lpstr>arial</vt:lpstr>
      <vt:lpstr>arial</vt:lpstr>
      <vt:lpstr>Calibri</vt:lpstr>
      <vt:lpstr>dmu-presentation-template-white-bg-16x9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 Montfort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IT Induction Programme</dc:title>
  <dc:creator>RWeale@dmu.ac.uk</dc:creator>
  <cp:lastModifiedBy>Rob Weale</cp:lastModifiedBy>
  <cp:revision>153</cp:revision>
  <cp:lastPrinted>2016-07-15T10:50:40Z</cp:lastPrinted>
  <dcterms:created xsi:type="dcterms:W3CDTF">2014-07-02T09:24:53Z</dcterms:created>
  <dcterms:modified xsi:type="dcterms:W3CDTF">2019-12-09T15:01:09Z</dcterms:modified>
</cp:coreProperties>
</file>